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3" r:id="rId1"/>
  </p:sldMasterIdLst>
  <p:notesMasterIdLst>
    <p:notesMasterId r:id="rId15"/>
  </p:notesMasterIdLst>
  <p:sldIdLst>
    <p:sldId id="256" r:id="rId2"/>
    <p:sldId id="257" r:id="rId3"/>
    <p:sldId id="277" r:id="rId4"/>
    <p:sldId id="259" r:id="rId5"/>
    <p:sldId id="278" r:id="rId6"/>
    <p:sldId id="279" r:id="rId7"/>
    <p:sldId id="261" r:id="rId8"/>
    <p:sldId id="262" r:id="rId9"/>
    <p:sldId id="276" r:id="rId10"/>
    <p:sldId id="272" r:id="rId11"/>
    <p:sldId id="269" r:id="rId12"/>
    <p:sldId id="270" r:id="rId13"/>
    <p:sldId id="271" r:id="rId14"/>
  </p:sldIdLst>
  <p:sldSz cx="9144000" cy="5143500" type="screen16x9"/>
  <p:notesSz cx="6858000" cy="9144000"/>
  <p:embeddedFontLst>
    <p:embeddedFont>
      <p:font typeface="Lato" panose="020F0502020204030203" pitchFamily="34" charset="0"/>
      <p:regular r:id="rId16"/>
      <p:bold r:id="rId17"/>
      <p:italic r:id="rId18"/>
      <p:boldItalic r:id="rId19"/>
    </p:embeddedFont>
    <p:embeddedFont>
      <p:font typeface="Raleway" panose="020B0604020202020204" pitchFamily="2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47A6402-C070-A6E2-13BB-D73E6F6727FF}" v="66" dt="2023-04-10T01:57:25.813"/>
    <p1510:client id="{DF79F38A-916F-4AB8-8543-9F8816B4D696}" v="7" dt="2023-04-10T01:50:01.04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820" y="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5f6af9dd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5f6af9dd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1264bc675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1264bc6758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1228cfd2d4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1228cfd2d4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21228cfd2d4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21228cfd2d4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1228cfd2d4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1228cfd2d4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1" name="Google Shape;1141;gd4b8ba5a74_0_4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2" name="Google Shape;1142;gd4b8ba5a74_0_4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g21264bc6758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" name="Google Shape;233;g21264bc6758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1264bc6758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21264bc6758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21264bc6758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21264bc6758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Google Shape;14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">
  <p:cSld name="SECTION_TITLE_AND_DESCRIPTION_1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2" descr="Side view of hands writing in a notebook at a cafe"/>
          <p:cNvPicPr preferRelativeResize="0"/>
          <p:nvPr/>
        </p:nvPicPr>
        <p:blipFill rotWithShape="1">
          <a:blip r:embed="rId2">
            <a:alphaModFix/>
          </a:blip>
          <a:srcRect l="9050" t="12064" r="54351" b="26446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2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2" name="Google Shape;102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Google Shape;103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5" name="Google Shape;105;p12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6" name="Google Shape;106;p12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07" name="Google Shape;107;p12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8" name="Google Shape;108;p12"/>
          <p:cNvSpPr txBox="1">
            <a:spLocks noGrp="1"/>
          </p:cNvSpPr>
          <p:nvPr>
            <p:ph type="sldNum" idx="12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 1 2">
  <p:cSld name="SECTION_TITLE_AND_DESCRIPTION_1_2"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3"/>
          <p:cNvPicPr preferRelativeResize="0"/>
          <p:nvPr/>
        </p:nvPicPr>
        <p:blipFill rotWithShape="1">
          <a:blip r:embed="rId2">
            <a:alphaModFix/>
          </a:blip>
          <a:srcRect l="31883" t="8096" r="25713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3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2" name="Google Shape;112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Google Shape;113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5" name="Google Shape;115;p13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6" name="Google Shape;116;p13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8" name="Google Shape;118;p1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4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21" name="Google Shape;121;p1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1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Google Shape;124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6" name="Google Shape;126;p15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15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8" name="Google Shape;128;p1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ackground 2"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6"/>
          <p:cNvSpPr/>
          <p:nvPr/>
        </p:nvSpPr>
        <p:spPr>
          <a:xfrm rot="-4499998">
            <a:off x="6327051" y="3814403"/>
            <a:ext cx="5091025" cy="4766595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36"/>
          <p:cNvSpPr/>
          <p:nvPr/>
        </p:nvSpPr>
        <p:spPr>
          <a:xfrm rot="-9899998">
            <a:off x="-2398947" y="-2164598"/>
            <a:ext cx="5091025" cy="4766595"/>
          </a:xfrm>
          <a:custGeom>
            <a:avLst/>
            <a:gdLst/>
            <a:ahLst/>
            <a:cxnLst/>
            <a:rect l="l" t="t" r="r" b="b"/>
            <a:pathLst>
              <a:path w="2903" h="2718" extrusionOk="0">
                <a:moveTo>
                  <a:pt x="1564" y="1"/>
                </a:moveTo>
                <a:cubicBezTo>
                  <a:pt x="1273" y="1"/>
                  <a:pt x="1022" y="131"/>
                  <a:pt x="911" y="501"/>
                </a:cubicBezTo>
                <a:cubicBezTo>
                  <a:pt x="685" y="1190"/>
                  <a:pt x="0" y="1581"/>
                  <a:pt x="359" y="2200"/>
                </a:cubicBezTo>
                <a:cubicBezTo>
                  <a:pt x="576" y="2574"/>
                  <a:pt x="867" y="2717"/>
                  <a:pt x="1177" y="2717"/>
                </a:cubicBezTo>
                <a:cubicBezTo>
                  <a:pt x="1580" y="2717"/>
                  <a:pt x="2014" y="2475"/>
                  <a:pt x="2354" y="2183"/>
                </a:cubicBezTo>
                <a:cubicBezTo>
                  <a:pt x="2560" y="1994"/>
                  <a:pt x="2746" y="1754"/>
                  <a:pt x="2767" y="1499"/>
                </a:cubicBezTo>
                <a:cubicBezTo>
                  <a:pt x="2767" y="1223"/>
                  <a:pt x="2903" y="604"/>
                  <a:pt x="2680" y="431"/>
                </a:cubicBezTo>
                <a:cubicBezTo>
                  <a:pt x="2396" y="227"/>
                  <a:pt x="1946" y="1"/>
                  <a:pt x="1564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456864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 1">
  <p:cSld name="TITLE_1">
    <p:bg>
      <p:bgPr>
        <a:solidFill>
          <a:schemeClr val="lt2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1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Google Shape;21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Google Shape;22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" name="Google Shape;24;p3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3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Google Shape;26;p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name="adj" fmla="val 25000"/>
              </a:avLst>
            </a:pr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name="adj" fmla="val 96745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name="adj" fmla="val 98558"/>
              </a:avLst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name="adj" fmla="val 50000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name="adj" fmla="val 50000"/>
              </a:avLst>
            </a:prstGeom>
            <a:solidFill>
              <a:srgbClr val="B7B7B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name="adj" fmla="val 1882"/>
              </a:avLst>
            </a:pr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name="adj" fmla="val 1764"/>
              </a:avLst>
            </a:pr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4" name="Google Shape;34;p3" descr="Component Detail"/>
          <p:cNvPicPr preferRelativeResize="0"/>
          <p:nvPr/>
        </p:nvPicPr>
        <p:blipFill rotWithShape="1">
          <a:blip r:embed="rId2">
            <a:alphaModFix/>
          </a:blip>
          <a:srcRect b="25076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3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" name="Google Shape;36;p3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Google Shape;37;p3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Google Shape;38;p3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name="adj" fmla="val 4551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9;p3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name="adj" fmla="val 4551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40;p3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name="adj" fmla="val 50000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pic>
          <p:nvPicPr>
            <p:cNvPr id="41" name="Google Shape;41;p3" descr="Mobile View"/>
            <p:cNvPicPr preferRelativeResize="0"/>
            <p:nvPr/>
          </p:nvPicPr>
          <p:blipFill rotWithShape="1">
            <a:blip r:embed="rId3">
              <a:alphaModFix/>
            </a:blip>
            <a:srcRect t="4362" b="4371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Google Shape;42;p3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Google Shape;45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4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1" name="Google Shape;51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Google Shape;52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Google Shape;54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6" name="Google Shape;56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59" name="Google Shape;59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Google Shape;60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" name="Google Shape;62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4" name="Google Shape;64;p6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" name="Google Shape;68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Google Shape;69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1" name="Google Shape;71;p7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72" name="Google Shape;72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8" name="Google Shape;7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Google Shape;7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" name="Google Shape;81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83" name="Google Shape;83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10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6" name="Google Shape;86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Google Shape;88;p10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2" name="Google Shape;92;p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Google Shape;93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Google Shape;95;p11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11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97" name="Google Shape;97;p11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Google Shape;98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4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csci5308grp1.atlassian.net/jira/dashboards/10001" TargetMode="Externa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17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3787800" cy="144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PetRadar</a:t>
            </a:r>
            <a:endParaRPr dirty="0"/>
          </a:p>
        </p:txBody>
      </p:sp>
      <p:pic>
        <p:nvPicPr>
          <p:cNvPr id="136" name="Google Shape;136;p17" descr="Portrait-oriented black smaptphone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66050" y="991525"/>
            <a:ext cx="1795126" cy="3525575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7"/>
          <p:cNvSpPr txBox="1">
            <a:spLocks noGrp="1"/>
          </p:cNvSpPr>
          <p:nvPr>
            <p:ph type="subTitle" idx="1"/>
          </p:nvPr>
        </p:nvSpPr>
        <p:spPr>
          <a:xfrm>
            <a:off x="729450" y="2921750"/>
            <a:ext cx="3787950" cy="185172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Final Project By: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Group 1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Client Team: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/>
              <a:t>Group 4</a:t>
            </a:r>
            <a:endParaRPr b="1" dirty="0"/>
          </a:p>
        </p:txBody>
      </p:sp>
      <p:pic>
        <p:nvPicPr>
          <p:cNvPr id="138" name="Google Shape;138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53725" y="1290600"/>
            <a:ext cx="1615624" cy="2876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CE7AA-D9EF-CD67-2A57-B5F1153D18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5464" y="140779"/>
            <a:ext cx="7688400" cy="535200"/>
          </a:xfrm>
        </p:spPr>
        <p:txBody>
          <a:bodyPr/>
          <a:lstStyle/>
          <a:p>
            <a:r>
              <a:rPr lang="en-IN" dirty="0"/>
              <a:t>Given And Implemented Features</a:t>
            </a:r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A1989721-92D1-6717-51F8-BD6975EB2A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9382960"/>
              </p:ext>
            </p:extLst>
          </p:nvPr>
        </p:nvGraphicFramePr>
        <p:xfrm>
          <a:off x="665807" y="769280"/>
          <a:ext cx="7688400" cy="394677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974800">
                  <a:extLst>
                    <a:ext uri="{9D8B030D-6E8A-4147-A177-3AD203B41FA5}">
                      <a16:colId xmlns:a16="http://schemas.microsoft.com/office/drawing/2014/main" val="793502672"/>
                    </a:ext>
                  </a:extLst>
                </a:gridCol>
                <a:gridCol w="1713600">
                  <a:extLst>
                    <a:ext uri="{9D8B030D-6E8A-4147-A177-3AD203B41FA5}">
                      <a16:colId xmlns:a16="http://schemas.microsoft.com/office/drawing/2014/main" val="544461206"/>
                    </a:ext>
                  </a:extLst>
                </a:gridCol>
              </a:tblGrid>
              <a:tr h="478275">
                <a:tc>
                  <a:txBody>
                    <a:bodyPr/>
                    <a:lstStyle/>
                    <a:p>
                      <a:r>
                        <a:rPr lang="en-IN" dirty="0"/>
                        <a:t>Given Features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Achieved or Not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4686717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IN" dirty="0"/>
                        <a:t>User Authentication​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9346164"/>
                  </a:ext>
                </a:extLst>
              </a:tr>
              <a:tr h="367415">
                <a:tc>
                  <a:txBody>
                    <a:bodyPr/>
                    <a:lstStyle/>
                    <a:p>
                      <a:r>
                        <a:rPr lang="en-IN" dirty="0"/>
                        <a:t>CRUD interface for pet management​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691812"/>
                  </a:ext>
                </a:extLst>
              </a:tr>
              <a:tr h="367036">
                <a:tc>
                  <a:txBody>
                    <a:bodyPr/>
                    <a:lstStyle/>
                    <a:p>
                      <a:r>
                        <a:rPr lang="en-US" dirty="0"/>
                        <a:t>A feed that would allow registered users to see missing pets in the area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1379179"/>
                  </a:ext>
                </a:extLst>
              </a:tr>
              <a:tr h="543748">
                <a:tc>
                  <a:txBody>
                    <a:bodyPr/>
                    <a:lstStyle/>
                    <a:p>
                      <a:r>
                        <a:rPr lang="en-US" dirty="0"/>
                        <a:t>Sending an SOS push notification to nearby users when a pet has gone lost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30316089"/>
                  </a:ext>
                </a:extLst>
              </a:tr>
              <a:tr h="341835">
                <a:tc>
                  <a:txBody>
                    <a:bodyPr/>
                    <a:lstStyle/>
                    <a:p>
                      <a:r>
                        <a:rPr lang="en-US" dirty="0"/>
                        <a:t>Voice call forwarding implementation with user authentication​*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2005089"/>
                  </a:ext>
                </a:extLst>
              </a:tr>
              <a:tr h="341835">
                <a:tc>
                  <a:txBody>
                    <a:bodyPr/>
                    <a:lstStyle/>
                    <a:p>
                      <a:r>
                        <a:rPr lang="en-IN" dirty="0"/>
                        <a:t>QR code generation and implementation​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5354107"/>
                  </a:ext>
                </a:extLst>
              </a:tr>
              <a:tr h="341835">
                <a:tc>
                  <a:txBody>
                    <a:bodyPr/>
                    <a:lstStyle/>
                    <a:p>
                      <a:r>
                        <a:rPr lang="en-US" dirty="0"/>
                        <a:t>An all-users-accessible webpage containing the pet's information linked to the QR code​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5771034"/>
                  </a:ext>
                </a:extLst>
              </a:tr>
              <a:tr h="341835">
                <a:tc>
                  <a:txBody>
                    <a:bodyPr/>
                    <a:lstStyle/>
                    <a:p>
                      <a:r>
                        <a:rPr lang="en-US" dirty="0"/>
                        <a:t>On-click navigation to nearby emergency facilities​</a:t>
                      </a:r>
                      <a:endParaRPr lang="en-I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Yes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76146828"/>
                  </a:ext>
                </a:extLst>
              </a:tr>
              <a:tr h="341835">
                <a:tc>
                  <a:txBody>
                    <a:bodyPr/>
                    <a:lstStyle/>
                    <a:p>
                      <a:r>
                        <a:rPr lang="en-IN" dirty="0"/>
                        <a:t>Realtime medical information access​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dirty="0"/>
                        <a:t>No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63076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734883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p30"/>
          <p:cNvSpPr txBox="1">
            <a:spLocks noGrp="1"/>
          </p:cNvSpPr>
          <p:nvPr>
            <p:ph type="body" idx="1"/>
          </p:nvPr>
        </p:nvSpPr>
        <p:spPr>
          <a:xfrm>
            <a:off x="844658" y="1270861"/>
            <a:ext cx="7573492" cy="323340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endParaRPr dirty="0"/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 dirty="0"/>
              <a:t>QR code generation for the </a:t>
            </a:r>
            <a:r>
              <a:rPr lang="en"/>
              <a:t>PetProfile</a:t>
            </a:r>
            <a:r>
              <a:rPr lang="en" dirty="0"/>
              <a:t>.</a:t>
            </a:r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 dirty="0"/>
              <a:t>Implementation of post feed by allow the register user to post if his pet was lost and see the post feed to check if </a:t>
            </a:r>
            <a:r>
              <a:rPr lang="en"/>
              <a:t>anyone's</a:t>
            </a:r>
            <a:r>
              <a:rPr lang="en" dirty="0"/>
              <a:t> pet is missing.</a:t>
            </a:r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 dirty="0"/>
              <a:t>Implemented Notification feature to send the notifications to the registered users around 20kms range.</a:t>
            </a:r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r>
              <a:rPr lang="en" dirty="0"/>
              <a:t>Created a webpage and redirecting any user to it if they scan the QR code.</a:t>
            </a:r>
          </a:p>
          <a:p>
            <a:pPr>
              <a:spcBef>
                <a:spcPts val="1000"/>
              </a:spcBef>
              <a:buChar char="➔"/>
            </a:pPr>
            <a:r>
              <a:rPr lang="en" dirty="0"/>
              <a:t>Implemented the calling feature which will allow the user to call the corresponding owner</a:t>
            </a:r>
            <a:r>
              <a:rPr lang="en"/>
              <a:t>. </a:t>
            </a:r>
          </a:p>
          <a:p>
            <a:pPr>
              <a:lnSpc>
                <a:spcPct val="114999"/>
              </a:lnSpc>
              <a:spcBef>
                <a:spcPts val="1000"/>
              </a:spcBef>
              <a:buChar char="➔"/>
            </a:pPr>
            <a:r>
              <a:rPr lang="en"/>
              <a:t>Show</a:t>
            </a:r>
            <a:r>
              <a:rPr lang="en" dirty="0"/>
              <a:t> them the nearest animal facilities</a:t>
            </a:r>
            <a:endParaRPr lang="en"/>
          </a:p>
          <a:p>
            <a:pPr>
              <a:spcBef>
                <a:spcPts val="1000"/>
              </a:spcBef>
              <a:buChar char="➔"/>
            </a:pPr>
            <a:r>
              <a:rPr lang="en" dirty="0"/>
              <a:t>Implemented the pending APIs </a:t>
            </a:r>
            <a:r>
              <a:rPr lang="en"/>
              <a:t>integration </a:t>
            </a:r>
            <a:r>
              <a:rPr lang="en" dirty="0"/>
              <a:t>which are related to above features.</a:t>
            </a:r>
            <a:endParaRPr lang="en"/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endParaRPr dirty="0"/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endParaRPr lang="en" dirty="0"/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000"/>
              </a:spcBef>
              <a:spcAft>
                <a:spcPts val="1000"/>
              </a:spcAft>
              <a:buNone/>
            </a:pPr>
            <a:endParaRPr dirty="0"/>
          </a:p>
        </p:txBody>
      </p:sp>
      <p:sp>
        <p:nvSpPr>
          <p:cNvPr id="236" name="Google Shape;236;p30"/>
          <p:cNvSpPr txBox="1">
            <a:spLocks noGrp="1"/>
          </p:cNvSpPr>
          <p:nvPr>
            <p:ph type="title"/>
          </p:nvPr>
        </p:nvSpPr>
        <p:spPr>
          <a:xfrm>
            <a:off x="729450" y="5570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Features Implemented after Mid-term </a:t>
            </a:r>
            <a:endParaRPr sz="30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1"/>
          <p:cNvSpPr txBox="1">
            <a:spLocks noGrp="1"/>
          </p:cNvSpPr>
          <p:nvPr>
            <p:ph type="body" idx="1"/>
          </p:nvPr>
        </p:nvSpPr>
        <p:spPr>
          <a:xfrm>
            <a:off x="729450" y="1807624"/>
            <a:ext cx="7688700" cy="300144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har char="➔"/>
            </a:pPr>
            <a:r>
              <a:rPr lang="en" dirty="0"/>
              <a:t>As we are developing the app and our </a:t>
            </a:r>
            <a:r>
              <a:rPr lang="en"/>
              <a:t>tech stack </a:t>
            </a:r>
            <a:r>
              <a:rPr lang="en" dirty="0"/>
              <a:t>is </a:t>
            </a:r>
            <a:r>
              <a:rPr lang="en"/>
              <a:t>React Native </a:t>
            </a:r>
            <a:r>
              <a:rPr lang="en" dirty="0"/>
              <a:t>for front end we have got a chance to learn more about how </a:t>
            </a:r>
            <a:r>
              <a:rPr lang="en"/>
              <a:t>React Native </a:t>
            </a:r>
            <a:r>
              <a:rPr lang="en" dirty="0"/>
              <a:t>works, and specifically how to create screens and navigate to other pages and integrate with backend.</a:t>
            </a:r>
            <a:endParaRPr lang="en"/>
          </a:p>
          <a:p>
            <a:pPr>
              <a:buChar char="➔"/>
            </a:pPr>
            <a:r>
              <a:rPr lang="en" dirty="0"/>
              <a:t>For the backend we were </a:t>
            </a:r>
            <a:r>
              <a:rPr lang="en"/>
              <a:t>using </a:t>
            </a:r>
            <a:r>
              <a:rPr lang="en" err="1"/>
              <a:t>Springboot</a:t>
            </a:r>
            <a:r>
              <a:rPr lang="en"/>
              <a:t> framework </a:t>
            </a:r>
            <a:r>
              <a:rPr lang="en" dirty="0"/>
              <a:t>along side java and it gave us a decent amount of understanding how model view controller architecture works and applying design principles on top of that.</a:t>
            </a:r>
            <a:endParaRPr lang="en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 dirty="0"/>
              <a:t>How to do the deployment and run the </a:t>
            </a:r>
            <a:r>
              <a:rPr lang="en"/>
              <a:t>ci/cd </a:t>
            </a:r>
            <a:r>
              <a:rPr lang="en" dirty="0"/>
              <a:t>pipelines</a:t>
            </a:r>
          </a:p>
          <a:p>
            <a:pPr>
              <a:buChar char="➔"/>
            </a:pPr>
            <a:r>
              <a:rPr lang="en" dirty="0"/>
              <a:t>Moreover we had a chance to </a:t>
            </a:r>
            <a:r>
              <a:rPr lang="en"/>
              <a:t>understand </a:t>
            </a:r>
            <a:r>
              <a:rPr lang="en" dirty="0"/>
              <a:t>Refactoring and </a:t>
            </a:r>
            <a:r>
              <a:rPr lang="en"/>
              <a:t>Design Patterns </a:t>
            </a:r>
            <a:r>
              <a:rPr lang="en" dirty="0"/>
              <a:t>which help us to write the code in a more cohesive and </a:t>
            </a:r>
            <a:r>
              <a:rPr lang="en"/>
              <a:t>maintainable </a:t>
            </a:r>
            <a:r>
              <a:rPr lang="en" dirty="0"/>
              <a:t>manner.</a:t>
            </a:r>
            <a:endParaRPr lang="en"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➔"/>
            </a:pPr>
            <a:r>
              <a:rPr lang="en" dirty="0"/>
              <a:t>Getting the post feed based on the location was something new feature which we have implemented.</a:t>
            </a:r>
          </a:p>
          <a:p>
            <a:pPr>
              <a:buChar char="➔"/>
            </a:pPr>
            <a:r>
              <a:rPr lang="en" dirty="0"/>
              <a:t>From backend perspective integrating with </a:t>
            </a:r>
            <a:r>
              <a:rPr lang="en"/>
              <a:t>AWS </a:t>
            </a:r>
            <a:r>
              <a:rPr lang="en" dirty="0"/>
              <a:t>for saving and </a:t>
            </a:r>
            <a:r>
              <a:rPr lang="en"/>
              <a:t>retrieving </a:t>
            </a:r>
            <a:r>
              <a:rPr lang="en" dirty="0"/>
              <a:t>the images was something new which we had an </a:t>
            </a:r>
            <a:r>
              <a:rPr lang="en"/>
              <a:t>opportunity</a:t>
            </a:r>
            <a:r>
              <a:rPr lang="en" dirty="0"/>
              <a:t> to learn from this project.</a:t>
            </a:r>
            <a:endParaRPr lang="en"/>
          </a:p>
          <a:p>
            <a:pPr marL="457200" lvl="0" indent="-311150" algn="l" rtl="0">
              <a:spcBef>
                <a:spcPts val="1000"/>
              </a:spcBef>
              <a:spcAft>
                <a:spcPts val="0"/>
              </a:spcAft>
              <a:buSzPts val="1300"/>
              <a:buChar char="➔"/>
            </a:pPr>
            <a:endParaRPr dirty="0"/>
          </a:p>
        </p:txBody>
      </p:sp>
      <p:sp>
        <p:nvSpPr>
          <p:cNvPr id="243" name="Google Shape;243;p31"/>
          <p:cNvSpPr txBox="1">
            <a:spLocks noGrp="1"/>
          </p:cNvSpPr>
          <p:nvPr>
            <p:ph type="title"/>
          </p:nvPr>
        </p:nvSpPr>
        <p:spPr>
          <a:xfrm>
            <a:off x="729450" y="55700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Learnings From the Project</a:t>
            </a:r>
            <a:endParaRPr sz="30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2"/>
          <p:cNvSpPr txBox="1">
            <a:spLocks noGrp="1"/>
          </p:cNvSpPr>
          <p:nvPr>
            <p:ph type="title"/>
          </p:nvPr>
        </p:nvSpPr>
        <p:spPr>
          <a:xfrm>
            <a:off x="457201" y="406400"/>
            <a:ext cx="8051800" cy="45127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			THANK YOU</a:t>
            </a:r>
            <a:br>
              <a:rPr lang="en" dirty="0"/>
            </a:br>
            <a:br>
              <a:rPr lang="en" dirty="0"/>
            </a:br>
            <a:r>
              <a:rPr lang="en" dirty="0"/>
              <a:t>Group1:</a:t>
            </a:r>
            <a:br>
              <a:rPr lang="en" dirty="0"/>
            </a:br>
            <a:br>
              <a:rPr lang="en" dirty="0"/>
            </a:br>
            <a:r>
              <a:rPr lang="en-IN" dirty="0"/>
              <a:t>Jeet Mehta(B00945900)</a:t>
            </a:r>
            <a:br>
              <a:rPr lang="en-IN" dirty="0"/>
            </a:br>
            <a:r>
              <a:rPr lang="en-IN" dirty="0"/>
              <a:t>Sankeerth Rani(B00932027)</a:t>
            </a:r>
            <a:br>
              <a:rPr lang="en-IN" dirty="0"/>
            </a:br>
            <a:r>
              <a:rPr lang="en-IN" dirty="0" err="1"/>
              <a:t>Dhruvin</a:t>
            </a:r>
            <a:r>
              <a:rPr lang="en-IN" dirty="0"/>
              <a:t> </a:t>
            </a:r>
            <a:r>
              <a:rPr lang="en-IN" dirty="0" err="1"/>
              <a:t>Dankhara</a:t>
            </a:r>
            <a:r>
              <a:rPr lang="en-IN" dirty="0"/>
              <a:t>(B00926164)</a:t>
            </a:r>
            <a:br>
              <a:rPr lang="en-IN" dirty="0"/>
            </a:br>
            <a:r>
              <a:rPr lang="en-IN" dirty="0" err="1"/>
              <a:t>Parshva</a:t>
            </a:r>
            <a:r>
              <a:rPr lang="en-IN" dirty="0"/>
              <a:t> Shah(B00928689)</a:t>
            </a:r>
            <a:br>
              <a:rPr lang="en-IN" dirty="0"/>
            </a:br>
            <a:r>
              <a:rPr lang="en-IN" dirty="0" err="1"/>
              <a:t>Lokeshwar</a:t>
            </a:r>
            <a:r>
              <a:rPr lang="en-IN" dirty="0"/>
              <a:t> </a:t>
            </a:r>
            <a:r>
              <a:rPr lang="en-IN" dirty="0" err="1"/>
              <a:t>Tabjula</a:t>
            </a:r>
            <a:r>
              <a:rPr lang="en-IN" dirty="0"/>
              <a:t>(B00936909)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8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spcBef>
                <a:spcPts val="1000"/>
              </a:spcBef>
              <a:buFont typeface="Lato"/>
              <a:buChar char="➔"/>
            </a:pPr>
            <a:r>
              <a:rPr lang="en-US" dirty="0"/>
              <a:t>The Pet Radar project is a Android mobile app that allows users to report lost pets and share their details, with a QR code feature for anyone to access and contact the owner. Its aim is to help reunite lost pets with their owners through community engagement</a:t>
            </a:r>
            <a:endParaRPr dirty="0"/>
          </a:p>
          <a:p>
            <a:pPr>
              <a:spcBef>
                <a:spcPts val="1000"/>
              </a:spcBef>
              <a:buChar char="➔"/>
            </a:pPr>
            <a:r>
              <a:rPr lang="en" dirty="0"/>
              <a:t>How : Using QR Code, Call Feature,</a:t>
            </a:r>
            <a:r>
              <a:rPr lang="en"/>
              <a:t> </a:t>
            </a:r>
            <a:r>
              <a:rPr lang="en" dirty="0"/>
              <a:t>Adding the posts through App.</a:t>
            </a:r>
            <a:endParaRPr lang="en-IN"/>
          </a:p>
          <a:p>
            <a:pPr marL="146050" lvl="0" indent="0" algn="l" rtl="0">
              <a:spcBef>
                <a:spcPts val="1000"/>
              </a:spcBef>
              <a:spcAft>
                <a:spcPts val="1000"/>
              </a:spcAft>
              <a:buSzPts val="1300"/>
              <a:buNone/>
            </a:pPr>
            <a:endParaRPr dirty="0"/>
          </a:p>
        </p:txBody>
      </p:sp>
      <p:sp>
        <p:nvSpPr>
          <p:cNvPr id="144" name="Google Shape;144;p18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</a:t>
            </a:r>
            <a:endParaRPr sz="3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2F0DA0-3BBF-A39B-AA77-127E0CA64C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Jira Issue tracker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99D2EC-3557-F93B-191E-3A948FB5DB5D}"/>
              </a:ext>
            </a:extLst>
          </p:cNvPr>
          <p:cNvSpPr txBox="1"/>
          <p:nvPr/>
        </p:nvSpPr>
        <p:spPr>
          <a:xfrm>
            <a:off x="729450" y="2017354"/>
            <a:ext cx="458761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/>
              <a:t>Jira Link: </a:t>
            </a:r>
            <a:r>
              <a:rPr lang="en-IN" dirty="0">
                <a:hlinkClick r:id="rId2"/>
              </a:rPr>
              <a:t>https://csci5308grp1.atlassian.net/jira/dashboards/10001</a:t>
            </a:r>
            <a:r>
              <a:rPr lang="en-IN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D19622A-13CF-5F59-580A-957702A63A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9219" y="939800"/>
            <a:ext cx="3563794" cy="39158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99049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5" name="Google Shape;15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8000" y="230925"/>
            <a:ext cx="7151602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E0134AE-3FD8-BD7B-B328-EA58C8EEE0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64296"/>
            <a:ext cx="9144000" cy="4614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09513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420A3FC-A413-6518-C348-8BD8A4A2EA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466" y="283726"/>
            <a:ext cx="9008533" cy="4645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65064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Google Shape;166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338213"/>
            <a:ext cx="8839204" cy="446707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1"/>
        </a:solidFill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912238"/>
            <a:ext cx="8839204" cy="331901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4" name="Google Shape;1144;p59"/>
          <p:cNvSpPr txBox="1">
            <a:spLocks noGrp="1"/>
          </p:cNvSpPr>
          <p:nvPr>
            <p:ph type="title" idx="4294967295"/>
          </p:nvPr>
        </p:nvSpPr>
        <p:spPr>
          <a:xfrm>
            <a:off x="544919" y="333892"/>
            <a:ext cx="7704138" cy="47783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Milestones Provided By Client: </a:t>
            </a:r>
            <a:endParaRPr lang="en-US" dirty="0"/>
          </a:p>
        </p:txBody>
      </p:sp>
      <p:sp>
        <p:nvSpPr>
          <p:cNvPr id="1145" name="Google Shape;1145;p59"/>
          <p:cNvSpPr txBox="1">
            <a:spLocks noGrp="1"/>
          </p:cNvSpPr>
          <p:nvPr>
            <p:ph type="subTitle" idx="4294967295"/>
          </p:nvPr>
        </p:nvSpPr>
        <p:spPr>
          <a:xfrm>
            <a:off x="460093" y="1573545"/>
            <a:ext cx="2624138" cy="9310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>
              <a:buNone/>
            </a:pPr>
            <a:r>
              <a:rPr lang="en" sz="1200"/>
              <a:t>Basic mobile app that does:</a:t>
            </a:r>
            <a:endParaRPr lang="en-US" sz="1200"/>
          </a:p>
          <a:p>
            <a:pPr>
              <a:buFont typeface="Wingdings"/>
              <a:buChar char="ü"/>
            </a:pPr>
            <a:r>
              <a:rPr lang="en" sz="1200"/>
              <a:t>user authentication</a:t>
            </a:r>
            <a:endParaRPr lang="en-US" sz="1200"/>
          </a:p>
          <a:p>
            <a:pPr>
              <a:buFont typeface="Wingdings"/>
              <a:buChar char="ü"/>
            </a:pPr>
            <a:r>
              <a:rPr lang="en" sz="1200"/>
              <a:t>a CRUD interface for pet management</a:t>
            </a:r>
          </a:p>
        </p:txBody>
      </p:sp>
      <p:sp>
        <p:nvSpPr>
          <p:cNvPr id="1146" name="Google Shape;1146;p59"/>
          <p:cNvSpPr txBox="1">
            <a:spLocks noGrp="1"/>
          </p:cNvSpPr>
          <p:nvPr>
            <p:ph type="title" idx="4294967295"/>
          </p:nvPr>
        </p:nvSpPr>
        <p:spPr>
          <a:xfrm>
            <a:off x="764215" y="1187450"/>
            <a:ext cx="2316163" cy="3905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/>
              <a:t>Milestone 1</a:t>
            </a:r>
            <a:endParaRPr lang="en-US"/>
          </a:p>
        </p:txBody>
      </p:sp>
      <p:sp>
        <p:nvSpPr>
          <p:cNvPr id="1147" name="Google Shape;1147;p59"/>
          <p:cNvSpPr txBox="1">
            <a:spLocks noGrp="1"/>
          </p:cNvSpPr>
          <p:nvPr>
            <p:ph type="subTitle" idx="4294967295"/>
          </p:nvPr>
        </p:nvSpPr>
        <p:spPr>
          <a:xfrm>
            <a:off x="2965192" y="1569558"/>
            <a:ext cx="3208337" cy="10257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Wingdings"/>
              <a:buChar char="ü"/>
            </a:pPr>
            <a:r>
              <a:rPr lang="en" sz="1200"/>
              <a:t>A feed that would allow users to see missing pets in the area</a:t>
            </a:r>
            <a:endParaRPr lang="en-US" sz="1200"/>
          </a:p>
          <a:p>
            <a:pPr>
              <a:buFont typeface="Wingdings"/>
              <a:buChar char="ü"/>
            </a:pPr>
            <a:r>
              <a:rPr lang="en" sz="1200"/>
              <a:t>Sending an SOS push notification to nearby users when a pet has gone lost</a:t>
            </a:r>
            <a:endParaRPr sz="120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sp>
        <p:nvSpPr>
          <p:cNvPr id="1148" name="Google Shape;1148;p59"/>
          <p:cNvSpPr txBox="1">
            <a:spLocks noGrp="1"/>
          </p:cNvSpPr>
          <p:nvPr>
            <p:ph type="title" idx="4294967295"/>
          </p:nvPr>
        </p:nvSpPr>
        <p:spPr>
          <a:xfrm>
            <a:off x="3415709" y="1187450"/>
            <a:ext cx="2314575" cy="3905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/>
              <a:t>Milestone 3</a:t>
            </a:r>
            <a:endParaRPr lang="en-US"/>
          </a:p>
        </p:txBody>
      </p:sp>
      <p:sp>
        <p:nvSpPr>
          <p:cNvPr id="1149" name="Google Shape;1149;p59"/>
          <p:cNvSpPr txBox="1">
            <a:spLocks noGrp="1"/>
          </p:cNvSpPr>
          <p:nvPr>
            <p:ph type="subTitle" idx="4294967295"/>
          </p:nvPr>
        </p:nvSpPr>
        <p:spPr>
          <a:xfrm>
            <a:off x="1036675" y="3567113"/>
            <a:ext cx="3856038" cy="109722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Wingdings"/>
              <a:buChar char="ü"/>
            </a:pPr>
            <a:r>
              <a:rPr lang="en" sz="1200"/>
              <a:t>Twilio call forwarding implementation with user authentication</a:t>
            </a:r>
            <a:endParaRPr lang="en-US" sz="1200"/>
          </a:p>
          <a:p>
            <a:pPr>
              <a:buFont typeface="Wingdings"/>
              <a:buChar char="ü"/>
            </a:pPr>
            <a:r>
              <a:rPr lang="en" sz="1200"/>
              <a:t>   QR code generation and implementation</a:t>
            </a:r>
          </a:p>
          <a:p>
            <a:pPr>
              <a:buFont typeface="Wingdings"/>
              <a:buChar char="ü"/>
            </a:pPr>
            <a:r>
              <a:rPr lang="en" sz="1200"/>
              <a:t>An all-users-accessible webpage containing the pet's information linked to the QR code</a:t>
            </a:r>
            <a:endParaRPr sz="1200"/>
          </a:p>
          <a:p>
            <a:pPr marL="285750" lvl="0" indent="-285750" rtl="0">
              <a:spcBef>
                <a:spcPts val="0"/>
              </a:spcBef>
              <a:spcAft>
                <a:spcPts val="0"/>
              </a:spcAft>
              <a:buFont typeface="Wingdings"/>
              <a:buChar char="ü"/>
            </a:pPr>
            <a:endParaRPr sz="12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/>
          </a:p>
        </p:txBody>
      </p:sp>
      <p:sp>
        <p:nvSpPr>
          <p:cNvPr id="1150" name="Google Shape;1150;p59"/>
          <p:cNvSpPr txBox="1">
            <a:spLocks noGrp="1"/>
          </p:cNvSpPr>
          <p:nvPr>
            <p:ph type="title" idx="4294967295"/>
          </p:nvPr>
        </p:nvSpPr>
        <p:spPr>
          <a:xfrm>
            <a:off x="2073349" y="3174890"/>
            <a:ext cx="2316163" cy="3905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/>
              <a:t>Milestone 2</a:t>
            </a:r>
            <a:endParaRPr lang="en-US"/>
          </a:p>
        </p:txBody>
      </p:sp>
      <p:sp>
        <p:nvSpPr>
          <p:cNvPr id="1151" name="Google Shape;1151;p59"/>
          <p:cNvSpPr txBox="1">
            <a:spLocks noGrp="1"/>
          </p:cNvSpPr>
          <p:nvPr>
            <p:ph type="subTitle" idx="4294967295"/>
          </p:nvPr>
        </p:nvSpPr>
        <p:spPr>
          <a:xfrm>
            <a:off x="4560776" y="3567113"/>
            <a:ext cx="2822205" cy="10307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Font typeface="Wingdings"/>
              <a:buChar char="ü"/>
            </a:pPr>
            <a:r>
              <a:rPr lang="en" sz="1200" dirty="0"/>
              <a:t>on-click navigation to nearby emergency facilities</a:t>
            </a:r>
            <a:endParaRPr lang="en-US" dirty="0"/>
          </a:p>
          <a:p>
            <a:pPr>
              <a:buFont typeface="Wingdings"/>
              <a:buChar char="ü"/>
            </a:pPr>
            <a:r>
              <a:rPr lang="en" sz="1200" dirty="0"/>
              <a:t>Realtime medical information access</a:t>
            </a:r>
            <a:br>
              <a:rPr lang="en" dirty="0"/>
            </a:br>
            <a:endParaRPr lang="en-US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52" name="Google Shape;1152;p59"/>
          <p:cNvSpPr txBox="1">
            <a:spLocks noGrp="1"/>
          </p:cNvSpPr>
          <p:nvPr>
            <p:ph type="title" idx="4294967295"/>
          </p:nvPr>
        </p:nvSpPr>
        <p:spPr>
          <a:xfrm>
            <a:off x="4814298" y="3174890"/>
            <a:ext cx="2316162" cy="39052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sz="2400"/>
              <a:t>Milestone 4</a:t>
            </a:r>
            <a:endParaRPr lang="en-US"/>
          </a:p>
        </p:txBody>
      </p:sp>
      <p:grpSp>
        <p:nvGrpSpPr>
          <p:cNvPr id="1218" name="Google Shape;1218;p59"/>
          <p:cNvGrpSpPr/>
          <p:nvPr/>
        </p:nvGrpSpPr>
        <p:grpSpPr>
          <a:xfrm>
            <a:off x="754800" y="2596311"/>
            <a:ext cx="6324727" cy="495850"/>
            <a:chOff x="754800" y="2677375"/>
            <a:chExt cx="5781600" cy="495850"/>
          </a:xfrm>
        </p:grpSpPr>
        <p:cxnSp>
          <p:nvCxnSpPr>
            <p:cNvPr id="1219" name="Google Shape;1219;p59"/>
            <p:cNvCxnSpPr/>
            <p:nvPr/>
          </p:nvCxnSpPr>
          <p:spPr>
            <a:xfrm>
              <a:off x="754800" y="2926925"/>
              <a:ext cx="5781600" cy="0"/>
            </a:xfrm>
            <a:prstGeom prst="straightConnector1">
              <a:avLst/>
            </a:prstGeom>
            <a:noFill/>
            <a:ln w="76200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20" name="Google Shape;1220;p59"/>
            <p:cNvCxnSpPr/>
            <p:nvPr/>
          </p:nvCxnSpPr>
          <p:spPr>
            <a:xfrm rot="10800000">
              <a:off x="4248700" y="2677375"/>
              <a:ext cx="0" cy="246300"/>
            </a:xfrm>
            <a:prstGeom prst="straightConnector1">
              <a:avLst/>
            </a:prstGeom>
            <a:noFill/>
            <a:ln w="38100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21" name="Google Shape;1221;p59"/>
            <p:cNvCxnSpPr/>
            <p:nvPr/>
          </p:nvCxnSpPr>
          <p:spPr>
            <a:xfrm rot="10800000">
              <a:off x="3017550" y="2926925"/>
              <a:ext cx="0" cy="246300"/>
            </a:xfrm>
            <a:prstGeom prst="straightConnector1">
              <a:avLst/>
            </a:prstGeom>
            <a:noFill/>
            <a:ln w="38100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22" name="Google Shape;1222;p59"/>
            <p:cNvCxnSpPr/>
            <p:nvPr/>
          </p:nvCxnSpPr>
          <p:spPr>
            <a:xfrm rot="10800000">
              <a:off x="1802600" y="2677375"/>
              <a:ext cx="0" cy="246300"/>
            </a:xfrm>
            <a:prstGeom prst="straightConnector1">
              <a:avLst/>
            </a:prstGeom>
            <a:noFill/>
            <a:ln w="38100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1223" name="Google Shape;1223;p59"/>
            <p:cNvCxnSpPr/>
            <p:nvPr/>
          </p:nvCxnSpPr>
          <p:spPr>
            <a:xfrm rot="10800000">
              <a:off x="5475300" y="2926925"/>
              <a:ext cx="0" cy="246300"/>
            </a:xfrm>
            <a:prstGeom prst="straightConnector1">
              <a:avLst/>
            </a:prstGeom>
            <a:noFill/>
            <a:ln w="38100" cap="flat" cmpd="sng">
              <a:solidFill>
                <a:schemeClr val="accent6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grpSp>
        <p:nvGrpSpPr>
          <p:cNvPr id="2" name="Google Shape;1355;p63">
            <a:extLst>
              <a:ext uri="{FF2B5EF4-FFF2-40B4-BE49-F238E27FC236}">
                <a16:creationId xmlns:a16="http://schemas.microsoft.com/office/drawing/2014/main" id="{0DA54FFE-D38C-32BC-70C1-50948B11DB90}"/>
              </a:ext>
            </a:extLst>
          </p:cNvPr>
          <p:cNvGrpSpPr/>
          <p:nvPr/>
        </p:nvGrpSpPr>
        <p:grpSpPr>
          <a:xfrm>
            <a:off x="7387601" y="811099"/>
            <a:ext cx="1805913" cy="3971847"/>
            <a:chOff x="7028752" y="870907"/>
            <a:chExt cx="1805913" cy="3971847"/>
          </a:xfrm>
        </p:grpSpPr>
        <p:sp>
          <p:nvSpPr>
            <p:cNvPr id="3" name="Google Shape;1356;p63">
              <a:extLst>
                <a:ext uri="{FF2B5EF4-FFF2-40B4-BE49-F238E27FC236}">
                  <a16:creationId xmlns:a16="http://schemas.microsoft.com/office/drawing/2014/main" id="{CCF9849A-A7DD-3F04-F70E-3D07D68056B3}"/>
                </a:ext>
              </a:extLst>
            </p:cNvPr>
            <p:cNvSpPr/>
            <p:nvPr/>
          </p:nvSpPr>
          <p:spPr>
            <a:xfrm>
              <a:off x="7226349" y="4162153"/>
              <a:ext cx="1608316" cy="104643"/>
            </a:xfrm>
            <a:custGeom>
              <a:avLst/>
              <a:gdLst/>
              <a:ahLst/>
              <a:cxnLst/>
              <a:rect l="l" t="t" r="r" b="b"/>
              <a:pathLst>
                <a:path w="7654" h="498" extrusionOk="0">
                  <a:moveTo>
                    <a:pt x="408" y="1"/>
                  </a:moveTo>
                  <a:lnTo>
                    <a:pt x="0" y="497"/>
                  </a:lnTo>
                  <a:lnTo>
                    <a:pt x="7653" y="497"/>
                  </a:lnTo>
                  <a:lnTo>
                    <a:pt x="732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" name="Google Shape;1357;p63">
              <a:extLst>
                <a:ext uri="{FF2B5EF4-FFF2-40B4-BE49-F238E27FC236}">
                  <a16:creationId xmlns:a16="http://schemas.microsoft.com/office/drawing/2014/main" id="{B18B72AD-CEF5-AE91-5E07-6C8749DCD2EB}"/>
                </a:ext>
              </a:extLst>
            </p:cNvPr>
            <p:cNvSpPr/>
            <p:nvPr/>
          </p:nvSpPr>
          <p:spPr>
            <a:xfrm>
              <a:off x="7354317" y="2442687"/>
              <a:ext cx="560200" cy="1794699"/>
            </a:xfrm>
            <a:custGeom>
              <a:avLst/>
              <a:gdLst/>
              <a:ahLst/>
              <a:cxnLst/>
              <a:rect l="l" t="t" r="r" b="b"/>
              <a:pathLst>
                <a:path w="2666" h="8541" extrusionOk="0">
                  <a:moveTo>
                    <a:pt x="2565" y="1"/>
                  </a:moveTo>
                  <a:lnTo>
                    <a:pt x="0" y="8516"/>
                  </a:lnTo>
                  <a:lnTo>
                    <a:pt x="104" y="8540"/>
                  </a:lnTo>
                  <a:lnTo>
                    <a:pt x="2665" y="37"/>
                  </a:lnTo>
                  <a:lnTo>
                    <a:pt x="2565" y="1"/>
                  </a:lnTo>
                  <a:close/>
                </a:path>
              </a:pathLst>
            </a:custGeom>
            <a:solidFill>
              <a:srgbClr val="561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1358;p63">
              <a:extLst>
                <a:ext uri="{FF2B5EF4-FFF2-40B4-BE49-F238E27FC236}">
                  <a16:creationId xmlns:a16="http://schemas.microsoft.com/office/drawing/2014/main" id="{B2F8220F-6D5F-5F28-1D1A-04D3C8DFDED2}"/>
                </a:ext>
              </a:extLst>
            </p:cNvPr>
            <p:cNvSpPr/>
            <p:nvPr/>
          </p:nvSpPr>
          <p:spPr>
            <a:xfrm>
              <a:off x="7615925" y="2442687"/>
              <a:ext cx="560200" cy="1794699"/>
            </a:xfrm>
            <a:custGeom>
              <a:avLst/>
              <a:gdLst/>
              <a:ahLst/>
              <a:cxnLst/>
              <a:rect l="l" t="t" r="r" b="b"/>
              <a:pathLst>
                <a:path w="2666" h="8541" extrusionOk="0">
                  <a:moveTo>
                    <a:pt x="2562" y="1"/>
                  </a:moveTo>
                  <a:lnTo>
                    <a:pt x="1" y="8516"/>
                  </a:lnTo>
                  <a:lnTo>
                    <a:pt x="101" y="8540"/>
                  </a:lnTo>
                  <a:lnTo>
                    <a:pt x="2666" y="25"/>
                  </a:lnTo>
                  <a:lnTo>
                    <a:pt x="2562" y="1"/>
                  </a:lnTo>
                  <a:close/>
                </a:path>
              </a:pathLst>
            </a:custGeom>
            <a:solidFill>
              <a:srgbClr val="561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359;p63">
              <a:extLst>
                <a:ext uri="{FF2B5EF4-FFF2-40B4-BE49-F238E27FC236}">
                  <a16:creationId xmlns:a16="http://schemas.microsoft.com/office/drawing/2014/main" id="{D37FBE39-A4A4-0336-6318-4E9367F9BB41}"/>
                </a:ext>
              </a:extLst>
            </p:cNvPr>
            <p:cNvSpPr/>
            <p:nvPr/>
          </p:nvSpPr>
          <p:spPr>
            <a:xfrm>
              <a:off x="7869338" y="2522745"/>
              <a:ext cx="266442" cy="21433"/>
            </a:xfrm>
            <a:custGeom>
              <a:avLst/>
              <a:gdLst/>
              <a:ahLst/>
              <a:cxnLst/>
              <a:rect l="l" t="t" r="r" b="b"/>
              <a:pathLst>
                <a:path w="1268" h="102" extrusionOk="0">
                  <a:moveTo>
                    <a:pt x="1" y="1"/>
                  </a:moveTo>
                  <a:lnTo>
                    <a:pt x="1" y="101"/>
                  </a:lnTo>
                  <a:lnTo>
                    <a:pt x="1268" y="101"/>
                  </a:lnTo>
                  <a:lnTo>
                    <a:pt x="1268" y="1"/>
                  </a:lnTo>
                  <a:close/>
                </a:path>
              </a:pathLst>
            </a:custGeom>
            <a:solidFill>
              <a:srgbClr val="561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360;p63">
              <a:extLst>
                <a:ext uri="{FF2B5EF4-FFF2-40B4-BE49-F238E27FC236}">
                  <a16:creationId xmlns:a16="http://schemas.microsoft.com/office/drawing/2014/main" id="{58345AD8-A908-6888-4C49-69800337987C}"/>
                </a:ext>
              </a:extLst>
            </p:cNvPr>
            <p:cNvSpPr/>
            <p:nvPr/>
          </p:nvSpPr>
          <p:spPr>
            <a:xfrm>
              <a:off x="7829204" y="2677609"/>
              <a:ext cx="266862" cy="21433"/>
            </a:xfrm>
            <a:custGeom>
              <a:avLst/>
              <a:gdLst/>
              <a:ahLst/>
              <a:cxnLst/>
              <a:rect l="l" t="t" r="r" b="b"/>
              <a:pathLst>
                <a:path w="1270" h="102" extrusionOk="0">
                  <a:moveTo>
                    <a:pt x="0" y="1"/>
                  </a:moveTo>
                  <a:lnTo>
                    <a:pt x="0" y="101"/>
                  </a:lnTo>
                  <a:lnTo>
                    <a:pt x="1270" y="101"/>
                  </a:lnTo>
                  <a:lnTo>
                    <a:pt x="1270" y="1"/>
                  </a:lnTo>
                  <a:close/>
                </a:path>
              </a:pathLst>
            </a:custGeom>
            <a:solidFill>
              <a:srgbClr val="561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361;p63">
              <a:extLst>
                <a:ext uri="{FF2B5EF4-FFF2-40B4-BE49-F238E27FC236}">
                  <a16:creationId xmlns:a16="http://schemas.microsoft.com/office/drawing/2014/main" id="{B35CC996-CEB8-2D1E-D3D9-7525EDDF4DBD}"/>
                </a:ext>
              </a:extLst>
            </p:cNvPr>
            <p:cNvSpPr/>
            <p:nvPr/>
          </p:nvSpPr>
          <p:spPr>
            <a:xfrm>
              <a:off x="7778563" y="2840247"/>
              <a:ext cx="267072" cy="23744"/>
            </a:xfrm>
            <a:custGeom>
              <a:avLst/>
              <a:gdLst/>
              <a:ahLst/>
              <a:cxnLst/>
              <a:rect l="l" t="t" r="r" b="b"/>
              <a:pathLst>
                <a:path w="1271" h="113" extrusionOk="0">
                  <a:moveTo>
                    <a:pt x="1270" y="0"/>
                  </a:moveTo>
                  <a:lnTo>
                    <a:pt x="0" y="12"/>
                  </a:lnTo>
                  <a:lnTo>
                    <a:pt x="0" y="113"/>
                  </a:lnTo>
                  <a:lnTo>
                    <a:pt x="1270" y="101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561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362;p63">
              <a:extLst>
                <a:ext uri="{FF2B5EF4-FFF2-40B4-BE49-F238E27FC236}">
                  <a16:creationId xmlns:a16="http://schemas.microsoft.com/office/drawing/2014/main" id="{B27A1736-2AF1-A2D8-A6B0-1779DA13526A}"/>
                </a:ext>
              </a:extLst>
            </p:cNvPr>
            <p:cNvSpPr/>
            <p:nvPr/>
          </p:nvSpPr>
          <p:spPr>
            <a:xfrm>
              <a:off x="7727923" y="2994480"/>
              <a:ext cx="266442" cy="24375"/>
            </a:xfrm>
            <a:custGeom>
              <a:avLst/>
              <a:gdLst/>
              <a:ahLst/>
              <a:cxnLst/>
              <a:rect l="l" t="t" r="r" b="b"/>
              <a:pathLst>
                <a:path w="1268" h="116" extrusionOk="0">
                  <a:moveTo>
                    <a:pt x="1268" y="0"/>
                  </a:moveTo>
                  <a:lnTo>
                    <a:pt x="1" y="15"/>
                  </a:lnTo>
                  <a:lnTo>
                    <a:pt x="1" y="116"/>
                  </a:lnTo>
                  <a:lnTo>
                    <a:pt x="1268" y="104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rgbClr val="561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363;p63">
              <a:extLst>
                <a:ext uri="{FF2B5EF4-FFF2-40B4-BE49-F238E27FC236}">
                  <a16:creationId xmlns:a16="http://schemas.microsoft.com/office/drawing/2014/main" id="{C7A33BA4-94B0-4208-CB4C-24E8AA9573FA}"/>
                </a:ext>
              </a:extLst>
            </p:cNvPr>
            <p:cNvSpPr/>
            <p:nvPr/>
          </p:nvSpPr>
          <p:spPr>
            <a:xfrm>
              <a:off x="7677492" y="3165313"/>
              <a:ext cx="266442" cy="24375"/>
            </a:xfrm>
            <a:custGeom>
              <a:avLst/>
              <a:gdLst/>
              <a:ahLst/>
              <a:cxnLst/>
              <a:rect l="l" t="t" r="r" b="b"/>
              <a:pathLst>
                <a:path w="1268" h="116" extrusionOk="0">
                  <a:moveTo>
                    <a:pt x="1267" y="0"/>
                  </a:moveTo>
                  <a:lnTo>
                    <a:pt x="0" y="12"/>
                  </a:lnTo>
                  <a:lnTo>
                    <a:pt x="0" y="116"/>
                  </a:lnTo>
                  <a:lnTo>
                    <a:pt x="1267" y="101"/>
                  </a:lnTo>
                  <a:lnTo>
                    <a:pt x="1267" y="0"/>
                  </a:lnTo>
                  <a:close/>
                </a:path>
              </a:pathLst>
            </a:custGeom>
            <a:solidFill>
              <a:srgbClr val="561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364;p63">
              <a:extLst>
                <a:ext uri="{FF2B5EF4-FFF2-40B4-BE49-F238E27FC236}">
                  <a16:creationId xmlns:a16="http://schemas.microsoft.com/office/drawing/2014/main" id="{5FF8C7DE-A0A4-B9D6-D45C-EBA0D599C868}"/>
                </a:ext>
              </a:extLst>
            </p:cNvPr>
            <p:cNvSpPr/>
            <p:nvPr/>
          </p:nvSpPr>
          <p:spPr>
            <a:xfrm>
              <a:off x="7626221" y="3320176"/>
              <a:ext cx="267072" cy="23744"/>
            </a:xfrm>
            <a:custGeom>
              <a:avLst/>
              <a:gdLst/>
              <a:ahLst/>
              <a:cxnLst/>
              <a:rect l="l" t="t" r="r" b="b"/>
              <a:pathLst>
                <a:path w="1271" h="113" extrusionOk="0">
                  <a:moveTo>
                    <a:pt x="1271" y="0"/>
                  </a:moveTo>
                  <a:lnTo>
                    <a:pt x="1" y="12"/>
                  </a:lnTo>
                  <a:lnTo>
                    <a:pt x="1" y="113"/>
                  </a:lnTo>
                  <a:lnTo>
                    <a:pt x="1271" y="101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rgbClr val="561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365;p63">
              <a:extLst>
                <a:ext uri="{FF2B5EF4-FFF2-40B4-BE49-F238E27FC236}">
                  <a16:creationId xmlns:a16="http://schemas.microsoft.com/office/drawing/2014/main" id="{D4C0631B-CE19-2EFF-580E-29B1CC28BBF4}"/>
                </a:ext>
              </a:extLst>
            </p:cNvPr>
            <p:cNvSpPr/>
            <p:nvPr/>
          </p:nvSpPr>
          <p:spPr>
            <a:xfrm>
              <a:off x="7583986" y="3471677"/>
              <a:ext cx="266442" cy="24585"/>
            </a:xfrm>
            <a:custGeom>
              <a:avLst/>
              <a:gdLst/>
              <a:ahLst/>
              <a:cxnLst/>
              <a:rect l="l" t="t" r="r" b="b"/>
              <a:pathLst>
                <a:path w="1268" h="117" extrusionOk="0">
                  <a:moveTo>
                    <a:pt x="1268" y="1"/>
                  </a:moveTo>
                  <a:lnTo>
                    <a:pt x="1" y="13"/>
                  </a:lnTo>
                  <a:lnTo>
                    <a:pt x="1" y="117"/>
                  </a:lnTo>
                  <a:lnTo>
                    <a:pt x="1268" y="104"/>
                  </a:lnTo>
                  <a:lnTo>
                    <a:pt x="1268" y="1"/>
                  </a:lnTo>
                  <a:close/>
                </a:path>
              </a:pathLst>
            </a:custGeom>
            <a:solidFill>
              <a:srgbClr val="561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66;p63">
              <a:extLst>
                <a:ext uri="{FF2B5EF4-FFF2-40B4-BE49-F238E27FC236}">
                  <a16:creationId xmlns:a16="http://schemas.microsoft.com/office/drawing/2014/main" id="{D78B85E6-7DAF-3302-96FC-501D07BD9D0E}"/>
                </a:ext>
              </a:extLst>
            </p:cNvPr>
            <p:cNvSpPr/>
            <p:nvPr/>
          </p:nvSpPr>
          <p:spPr>
            <a:xfrm>
              <a:off x="7543641" y="3626541"/>
              <a:ext cx="267072" cy="23955"/>
            </a:xfrm>
            <a:custGeom>
              <a:avLst/>
              <a:gdLst/>
              <a:ahLst/>
              <a:cxnLst/>
              <a:rect l="l" t="t" r="r" b="b"/>
              <a:pathLst>
                <a:path w="1271" h="114" extrusionOk="0">
                  <a:moveTo>
                    <a:pt x="1271" y="1"/>
                  </a:moveTo>
                  <a:lnTo>
                    <a:pt x="1" y="13"/>
                  </a:lnTo>
                  <a:lnTo>
                    <a:pt x="1" y="114"/>
                  </a:lnTo>
                  <a:lnTo>
                    <a:pt x="1271" y="101"/>
                  </a:lnTo>
                  <a:lnTo>
                    <a:pt x="1271" y="1"/>
                  </a:lnTo>
                  <a:close/>
                </a:path>
              </a:pathLst>
            </a:custGeom>
            <a:solidFill>
              <a:srgbClr val="561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367;p63">
              <a:extLst>
                <a:ext uri="{FF2B5EF4-FFF2-40B4-BE49-F238E27FC236}">
                  <a16:creationId xmlns:a16="http://schemas.microsoft.com/office/drawing/2014/main" id="{874E58CC-1542-5FF1-CE44-C4C5DCB696FA}"/>
                </a:ext>
              </a:extLst>
            </p:cNvPr>
            <p:cNvSpPr/>
            <p:nvPr/>
          </p:nvSpPr>
          <p:spPr>
            <a:xfrm>
              <a:off x="7495732" y="3789179"/>
              <a:ext cx="264551" cy="24585"/>
            </a:xfrm>
            <a:custGeom>
              <a:avLst/>
              <a:gdLst/>
              <a:ahLst/>
              <a:cxnLst/>
              <a:rect l="l" t="t" r="r" b="b"/>
              <a:pathLst>
                <a:path w="1259" h="117" extrusionOk="0">
                  <a:moveTo>
                    <a:pt x="1258" y="0"/>
                  </a:moveTo>
                  <a:lnTo>
                    <a:pt x="0" y="13"/>
                  </a:lnTo>
                  <a:lnTo>
                    <a:pt x="0" y="116"/>
                  </a:lnTo>
                  <a:lnTo>
                    <a:pt x="1258" y="101"/>
                  </a:lnTo>
                  <a:lnTo>
                    <a:pt x="1258" y="0"/>
                  </a:lnTo>
                  <a:close/>
                </a:path>
              </a:pathLst>
            </a:custGeom>
            <a:solidFill>
              <a:srgbClr val="561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368;p63">
              <a:extLst>
                <a:ext uri="{FF2B5EF4-FFF2-40B4-BE49-F238E27FC236}">
                  <a16:creationId xmlns:a16="http://schemas.microsoft.com/office/drawing/2014/main" id="{6A6A7E8E-88B7-1FE7-30C4-49B579D468E3}"/>
                </a:ext>
              </a:extLst>
            </p:cNvPr>
            <p:cNvSpPr/>
            <p:nvPr/>
          </p:nvSpPr>
          <p:spPr>
            <a:xfrm>
              <a:off x="7445091" y="3944042"/>
              <a:ext cx="264551" cy="23955"/>
            </a:xfrm>
            <a:custGeom>
              <a:avLst/>
              <a:gdLst/>
              <a:ahLst/>
              <a:cxnLst/>
              <a:rect l="l" t="t" r="r" b="b"/>
              <a:pathLst>
                <a:path w="1259" h="114" extrusionOk="0">
                  <a:moveTo>
                    <a:pt x="1258" y="0"/>
                  </a:moveTo>
                  <a:lnTo>
                    <a:pt x="1" y="13"/>
                  </a:lnTo>
                  <a:lnTo>
                    <a:pt x="1" y="113"/>
                  </a:lnTo>
                  <a:lnTo>
                    <a:pt x="1258" y="101"/>
                  </a:lnTo>
                  <a:lnTo>
                    <a:pt x="1258" y="0"/>
                  </a:lnTo>
                  <a:close/>
                </a:path>
              </a:pathLst>
            </a:custGeom>
            <a:solidFill>
              <a:srgbClr val="561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369;p63">
              <a:extLst>
                <a:ext uri="{FF2B5EF4-FFF2-40B4-BE49-F238E27FC236}">
                  <a16:creationId xmlns:a16="http://schemas.microsoft.com/office/drawing/2014/main" id="{C0630F46-FC11-5AD8-964B-DA6B993E4C7B}"/>
                </a:ext>
              </a:extLst>
            </p:cNvPr>
            <p:cNvSpPr/>
            <p:nvPr/>
          </p:nvSpPr>
          <p:spPr>
            <a:xfrm>
              <a:off x="7394661" y="4117396"/>
              <a:ext cx="263710" cy="21433"/>
            </a:xfrm>
            <a:custGeom>
              <a:avLst/>
              <a:gdLst/>
              <a:ahLst/>
              <a:cxnLst/>
              <a:rect l="l" t="t" r="r" b="b"/>
              <a:pathLst>
                <a:path w="1255" h="102" extrusionOk="0">
                  <a:moveTo>
                    <a:pt x="0" y="1"/>
                  </a:moveTo>
                  <a:lnTo>
                    <a:pt x="0" y="101"/>
                  </a:lnTo>
                  <a:lnTo>
                    <a:pt x="1255" y="101"/>
                  </a:lnTo>
                  <a:lnTo>
                    <a:pt x="1255" y="1"/>
                  </a:lnTo>
                  <a:close/>
                </a:path>
              </a:pathLst>
            </a:custGeom>
            <a:solidFill>
              <a:srgbClr val="561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370;p63">
              <a:extLst>
                <a:ext uri="{FF2B5EF4-FFF2-40B4-BE49-F238E27FC236}">
                  <a16:creationId xmlns:a16="http://schemas.microsoft.com/office/drawing/2014/main" id="{B5DA7D56-4D18-F214-23AE-16C502BFA92B}"/>
                </a:ext>
              </a:extLst>
            </p:cNvPr>
            <p:cNvSpPr/>
            <p:nvPr/>
          </p:nvSpPr>
          <p:spPr>
            <a:xfrm>
              <a:off x="8170241" y="2442687"/>
              <a:ext cx="576170" cy="1789446"/>
            </a:xfrm>
            <a:custGeom>
              <a:avLst/>
              <a:gdLst/>
              <a:ahLst/>
              <a:cxnLst/>
              <a:rect l="l" t="t" r="r" b="b"/>
              <a:pathLst>
                <a:path w="2742" h="8516" extrusionOk="0">
                  <a:moveTo>
                    <a:pt x="92" y="1"/>
                  </a:moveTo>
                  <a:lnTo>
                    <a:pt x="0" y="25"/>
                  </a:lnTo>
                  <a:lnTo>
                    <a:pt x="2653" y="8516"/>
                  </a:lnTo>
                  <a:lnTo>
                    <a:pt x="2741" y="8476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rgbClr val="561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371;p63">
              <a:extLst>
                <a:ext uri="{FF2B5EF4-FFF2-40B4-BE49-F238E27FC236}">
                  <a16:creationId xmlns:a16="http://schemas.microsoft.com/office/drawing/2014/main" id="{3873D959-8852-4B79-5C0E-336B11490D34}"/>
                </a:ext>
              </a:extLst>
            </p:cNvPr>
            <p:cNvSpPr/>
            <p:nvPr/>
          </p:nvSpPr>
          <p:spPr>
            <a:xfrm>
              <a:off x="7906531" y="2442687"/>
              <a:ext cx="578691" cy="1789446"/>
            </a:xfrm>
            <a:custGeom>
              <a:avLst/>
              <a:gdLst/>
              <a:ahLst/>
              <a:cxnLst/>
              <a:rect l="l" t="t" r="r" b="b"/>
              <a:pathLst>
                <a:path w="2754" h="8516" extrusionOk="0">
                  <a:moveTo>
                    <a:pt x="101" y="1"/>
                  </a:moveTo>
                  <a:lnTo>
                    <a:pt x="1" y="37"/>
                  </a:lnTo>
                  <a:lnTo>
                    <a:pt x="2653" y="8516"/>
                  </a:lnTo>
                  <a:lnTo>
                    <a:pt x="2754" y="8489"/>
                  </a:lnTo>
                  <a:lnTo>
                    <a:pt x="101" y="1"/>
                  </a:lnTo>
                  <a:close/>
                </a:path>
              </a:pathLst>
            </a:custGeom>
            <a:solidFill>
              <a:srgbClr val="561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372;p63">
              <a:extLst>
                <a:ext uri="{FF2B5EF4-FFF2-40B4-BE49-F238E27FC236}">
                  <a16:creationId xmlns:a16="http://schemas.microsoft.com/office/drawing/2014/main" id="{3D069BFA-17A2-246A-2153-23F6E400C5FA}"/>
                </a:ext>
              </a:extLst>
            </p:cNvPr>
            <p:cNvSpPr/>
            <p:nvPr/>
          </p:nvSpPr>
          <p:spPr>
            <a:xfrm>
              <a:off x="7949397" y="2522745"/>
              <a:ext cx="266442" cy="21433"/>
            </a:xfrm>
            <a:custGeom>
              <a:avLst/>
              <a:gdLst/>
              <a:ahLst/>
              <a:cxnLst/>
              <a:rect l="l" t="t" r="r" b="b"/>
              <a:pathLst>
                <a:path w="1268" h="102" extrusionOk="0">
                  <a:moveTo>
                    <a:pt x="1" y="1"/>
                  </a:moveTo>
                  <a:lnTo>
                    <a:pt x="1" y="101"/>
                  </a:lnTo>
                  <a:lnTo>
                    <a:pt x="1267" y="101"/>
                  </a:lnTo>
                  <a:lnTo>
                    <a:pt x="1267" y="1"/>
                  </a:lnTo>
                  <a:close/>
                </a:path>
              </a:pathLst>
            </a:custGeom>
            <a:solidFill>
              <a:srgbClr val="561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373;p63">
              <a:extLst>
                <a:ext uri="{FF2B5EF4-FFF2-40B4-BE49-F238E27FC236}">
                  <a16:creationId xmlns:a16="http://schemas.microsoft.com/office/drawing/2014/main" id="{94476760-8301-3CEF-EEBF-07132691DBF3}"/>
                </a:ext>
              </a:extLst>
            </p:cNvPr>
            <p:cNvSpPr/>
            <p:nvPr/>
          </p:nvSpPr>
          <p:spPr>
            <a:xfrm>
              <a:off x="7991632" y="2677609"/>
              <a:ext cx="264551" cy="21433"/>
            </a:xfrm>
            <a:custGeom>
              <a:avLst/>
              <a:gdLst/>
              <a:ahLst/>
              <a:cxnLst/>
              <a:rect l="l" t="t" r="r" b="b"/>
              <a:pathLst>
                <a:path w="1259" h="102" extrusionOk="0">
                  <a:moveTo>
                    <a:pt x="1" y="1"/>
                  </a:moveTo>
                  <a:lnTo>
                    <a:pt x="1" y="101"/>
                  </a:lnTo>
                  <a:lnTo>
                    <a:pt x="1258" y="101"/>
                  </a:lnTo>
                  <a:lnTo>
                    <a:pt x="1258" y="1"/>
                  </a:lnTo>
                  <a:close/>
                </a:path>
              </a:pathLst>
            </a:custGeom>
            <a:solidFill>
              <a:srgbClr val="561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374;p63">
              <a:extLst>
                <a:ext uri="{FF2B5EF4-FFF2-40B4-BE49-F238E27FC236}">
                  <a16:creationId xmlns:a16="http://schemas.microsoft.com/office/drawing/2014/main" id="{5CE0FE7A-CA0F-835F-E7A6-8A7A884162FF}"/>
                </a:ext>
              </a:extLst>
            </p:cNvPr>
            <p:cNvSpPr/>
            <p:nvPr/>
          </p:nvSpPr>
          <p:spPr>
            <a:xfrm>
              <a:off x="8042273" y="2837515"/>
              <a:ext cx="267072" cy="23955"/>
            </a:xfrm>
            <a:custGeom>
              <a:avLst/>
              <a:gdLst/>
              <a:ahLst/>
              <a:cxnLst/>
              <a:rect l="l" t="t" r="r" b="b"/>
              <a:pathLst>
                <a:path w="1271" h="114" extrusionOk="0">
                  <a:moveTo>
                    <a:pt x="1258" y="1"/>
                  </a:moveTo>
                  <a:lnTo>
                    <a:pt x="0" y="13"/>
                  </a:lnTo>
                  <a:lnTo>
                    <a:pt x="0" y="114"/>
                  </a:lnTo>
                  <a:lnTo>
                    <a:pt x="1270" y="101"/>
                  </a:lnTo>
                  <a:lnTo>
                    <a:pt x="1258" y="1"/>
                  </a:lnTo>
                  <a:close/>
                </a:path>
              </a:pathLst>
            </a:custGeom>
            <a:solidFill>
              <a:srgbClr val="561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375;p63">
              <a:extLst>
                <a:ext uri="{FF2B5EF4-FFF2-40B4-BE49-F238E27FC236}">
                  <a16:creationId xmlns:a16="http://schemas.microsoft.com/office/drawing/2014/main" id="{E72ED9A1-7511-B2C1-C6A3-5A9206B28C53}"/>
                </a:ext>
              </a:extLst>
            </p:cNvPr>
            <p:cNvSpPr/>
            <p:nvPr/>
          </p:nvSpPr>
          <p:spPr>
            <a:xfrm>
              <a:off x="8093334" y="2991748"/>
              <a:ext cx="266442" cy="24585"/>
            </a:xfrm>
            <a:custGeom>
              <a:avLst/>
              <a:gdLst/>
              <a:ahLst/>
              <a:cxnLst/>
              <a:rect l="l" t="t" r="r" b="b"/>
              <a:pathLst>
                <a:path w="1268" h="117" extrusionOk="0">
                  <a:moveTo>
                    <a:pt x="1268" y="1"/>
                  </a:moveTo>
                  <a:lnTo>
                    <a:pt x="1" y="13"/>
                  </a:lnTo>
                  <a:lnTo>
                    <a:pt x="1" y="117"/>
                  </a:lnTo>
                  <a:lnTo>
                    <a:pt x="1268" y="104"/>
                  </a:lnTo>
                  <a:lnTo>
                    <a:pt x="1268" y="1"/>
                  </a:lnTo>
                  <a:close/>
                </a:path>
              </a:pathLst>
            </a:custGeom>
            <a:solidFill>
              <a:srgbClr val="561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376;p63">
              <a:extLst>
                <a:ext uri="{FF2B5EF4-FFF2-40B4-BE49-F238E27FC236}">
                  <a16:creationId xmlns:a16="http://schemas.microsoft.com/office/drawing/2014/main" id="{02618680-E253-7BEC-B2AD-AF0E8F985228}"/>
                </a:ext>
              </a:extLst>
            </p:cNvPr>
            <p:cNvSpPr/>
            <p:nvPr/>
          </p:nvSpPr>
          <p:spPr>
            <a:xfrm>
              <a:off x="8146496" y="3162581"/>
              <a:ext cx="267072" cy="23955"/>
            </a:xfrm>
            <a:custGeom>
              <a:avLst/>
              <a:gdLst/>
              <a:ahLst/>
              <a:cxnLst/>
              <a:rect l="l" t="t" r="r" b="b"/>
              <a:pathLst>
                <a:path w="1271" h="114" extrusionOk="0">
                  <a:moveTo>
                    <a:pt x="1271" y="1"/>
                  </a:moveTo>
                  <a:lnTo>
                    <a:pt x="1" y="13"/>
                  </a:lnTo>
                  <a:lnTo>
                    <a:pt x="1" y="114"/>
                  </a:lnTo>
                  <a:lnTo>
                    <a:pt x="1271" y="101"/>
                  </a:lnTo>
                  <a:lnTo>
                    <a:pt x="1271" y="1"/>
                  </a:lnTo>
                  <a:close/>
                </a:path>
              </a:pathLst>
            </a:custGeom>
            <a:solidFill>
              <a:srgbClr val="561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377;p63">
              <a:extLst>
                <a:ext uri="{FF2B5EF4-FFF2-40B4-BE49-F238E27FC236}">
                  <a16:creationId xmlns:a16="http://schemas.microsoft.com/office/drawing/2014/main" id="{6F792F78-EC0C-46DF-A1A3-0230CB7EA4CD}"/>
                </a:ext>
              </a:extLst>
            </p:cNvPr>
            <p:cNvSpPr/>
            <p:nvPr/>
          </p:nvSpPr>
          <p:spPr>
            <a:xfrm>
              <a:off x="8199658" y="3317444"/>
              <a:ext cx="267072" cy="23955"/>
            </a:xfrm>
            <a:custGeom>
              <a:avLst/>
              <a:gdLst/>
              <a:ahLst/>
              <a:cxnLst/>
              <a:rect l="l" t="t" r="r" b="b"/>
              <a:pathLst>
                <a:path w="1271" h="114" extrusionOk="0">
                  <a:moveTo>
                    <a:pt x="1258" y="1"/>
                  </a:moveTo>
                  <a:lnTo>
                    <a:pt x="0" y="13"/>
                  </a:lnTo>
                  <a:lnTo>
                    <a:pt x="0" y="114"/>
                  </a:lnTo>
                  <a:lnTo>
                    <a:pt x="1270" y="101"/>
                  </a:lnTo>
                  <a:lnTo>
                    <a:pt x="1258" y="1"/>
                  </a:lnTo>
                  <a:close/>
                </a:path>
              </a:pathLst>
            </a:custGeom>
            <a:solidFill>
              <a:srgbClr val="561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378;p63">
              <a:extLst>
                <a:ext uri="{FF2B5EF4-FFF2-40B4-BE49-F238E27FC236}">
                  <a16:creationId xmlns:a16="http://schemas.microsoft.com/office/drawing/2014/main" id="{1E39EE26-DEE8-8596-42C3-800C941FBCF6}"/>
                </a:ext>
              </a:extLst>
            </p:cNvPr>
            <p:cNvSpPr/>
            <p:nvPr/>
          </p:nvSpPr>
          <p:spPr>
            <a:xfrm>
              <a:off x="8242524" y="3469156"/>
              <a:ext cx="267072" cy="21433"/>
            </a:xfrm>
            <a:custGeom>
              <a:avLst/>
              <a:gdLst/>
              <a:ahLst/>
              <a:cxnLst/>
              <a:rect l="l" t="t" r="r" b="b"/>
              <a:pathLst>
                <a:path w="1271" h="102" extrusionOk="0">
                  <a:moveTo>
                    <a:pt x="0" y="1"/>
                  </a:moveTo>
                  <a:lnTo>
                    <a:pt x="0" y="101"/>
                  </a:lnTo>
                  <a:lnTo>
                    <a:pt x="1270" y="101"/>
                  </a:lnTo>
                  <a:lnTo>
                    <a:pt x="1270" y="1"/>
                  </a:lnTo>
                  <a:close/>
                </a:path>
              </a:pathLst>
            </a:custGeom>
            <a:solidFill>
              <a:srgbClr val="561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379;p63">
              <a:extLst>
                <a:ext uri="{FF2B5EF4-FFF2-40B4-BE49-F238E27FC236}">
                  <a16:creationId xmlns:a16="http://schemas.microsoft.com/office/drawing/2014/main" id="{19B24A83-4E1C-BA9E-A010-C84B1373B59C}"/>
                </a:ext>
              </a:extLst>
            </p:cNvPr>
            <p:cNvSpPr/>
            <p:nvPr/>
          </p:nvSpPr>
          <p:spPr>
            <a:xfrm>
              <a:off x="8285390" y="3624019"/>
              <a:ext cx="266442" cy="21433"/>
            </a:xfrm>
            <a:custGeom>
              <a:avLst/>
              <a:gdLst/>
              <a:ahLst/>
              <a:cxnLst/>
              <a:rect l="l" t="t" r="r" b="b"/>
              <a:pathLst>
                <a:path w="1268" h="102" extrusionOk="0">
                  <a:moveTo>
                    <a:pt x="0" y="1"/>
                  </a:moveTo>
                  <a:lnTo>
                    <a:pt x="0" y="101"/>
                  </a:lnTo>
                  <a:lnTo>
                    <a:pt x="1267" y="101"/>
                  </a:lnTo>
                  <a:lnTo>
                    <a:pt x="1267" y="1"/>
                  </a:lnTo>
                  <a:close/>
                </a:path>
              </a:pathLst>
            </a:custGeom>
            <a:solidFill>
              <a:srgbClr val="561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380;p63">
              <a:extLst>
                <a:ext uri="{FF2B5EF4-FFF2-40B4-BE49-F238E27FC236}">
                  <a16:creationId xmlns:a16="http://schemas.microsoft.com/office/drawing/2014/main" id="{D97B0026-391D-F751-0513-468EE05E6967}"/>
                </a:ext>
              </a:extLst>
            </p:cNvPr>
            <p:cNvSpPr/>
            <p:nvPr/>
          </p:nvSpPr>
          <p:spPr>
            <a:xfrm>
              <a:off x="8336031" y="3786657"/>
              <a:ext cx="266232" cy="21223"/>
            </a:xfrm>
            <a:custGeom>
              <a:avLst/>
              <a:gdLst/>
              <a:ahLst/>
              <a:cxnLst/>
              <a:rect l="l" t="t" r="r" b="b"/>
              <a:pathLst>
                <a:path w="1267" h="101" extrusionOk="0">
                  <a:moveTo>
                    <a:pt x="0" y="0"/>
                  </a:moveTo>
                  <a:lnTo>
                    <a:pt x="0" y="101"/>
                  </a:lnTo>
                  <a:lnTo>
                    <a:pt x="1267" y="101"/>
                  </a:lnTo>
                  <a:lnTo>
                    <a:pt x="1267" y="0"/>
                  </a:lnTo>
                  <a:close/>
                </a:path>
              </a:pathLst>
            </a:custGeom>
            <a:solidFill>
              <a:srgbClr val="561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1381;p63">
              <a:extLst>
                <a:ext uri="{FF2B5EF4-FFF2-40B4-BE49-F238E27FC236}">
                  <a16:creationId xmlns:a16="http://schemas.microsoft.com/office/drawing/2014/main" id="{80EFAFBD-873E-7C1D-EDE4-C7EC50FCE2C7}"/>
                </a:ext>
              </a:extLst>
            </p:cNvPr>
            <p:cNvSpPr/>
            <p:nvPr/>
          </p:nvSpPr>
          <p:spPr>
            <a:xfrm>
              <a:off x="8388983" y="3941520"/>
              <a:ext cx="267072" cy="21223"/>
            </a:xfrm>
            <a:custGeom>
              <a:avLst/>
              <a:gdLst/>
              <a:ahLst/>
              <a:cxnLst/>
              <a:rect l="l" t="t" r="r" b="b"/>
              <a:pathLst>
                <a:path w="1271" h="101" extrusionOk="0">
                  <a:moveTo>
                    <a:pt x="1" y="0"/>
                  </a:moveTo>
                  <a:lnTo>
                    <a:pt x="1" y="101"/>
                  </a:lnTo>
                  <a:lnTo>
                    <a:pt x="1271" y="101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rgbClr val="561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1382;p63">
              <a:extLst>
                <a:ext uri="{FF2B5EF4-FFF2-40B4-BE49-F238E27FC236}">
                  <a16:creationId xmlns:a16="http://schemas.microsoft.com/office/drawing/2014/main" id="{1767B49C-780B-7E55-D9AF-7B1890E21058}"/>
                </a:ext>
              </a:extLst>
            </p:cNvPr>
            <p:cNvSpPr/>
            <p:nvPr/>
          </p:nvSpPr>
          <p:spPr>
            <a:xfrm>
              <a:off x="8442145" y="4109201"/>
              <a:ext cx="264551" cy="24375"/>
            </a:xfrm>
            <a:custGeom>
              <a:avLst/>
              <a:gdLst/>
              <a:ahLst/>
              <a:cxnLst/>
              <a:rect l="l" t="t" r="r" b="b"/>
              <a:pathLst>
                <a:path w="1259" h="116" extrusionOk="0">
                  <a:moveTo>
                    <a:pt x="1258" y="0"/>
                  </a:moveTo>
                  <a:lnTo>
                    <a:pt x="1" y="12"/>
                  </a:lnTo>
                  <a:lnTo>
                    <a:pt x="1" y="116"/>
                  </a:lnTo>
                  <a:lnTo>
                    <a:pt x="1258" y="101"/>
                  </a:lnTo>
                  <a:lnTo>
                    <a:pt x="1258" y="0"/>
                  </a:lnTo>
                  <a:close/>
                </a:path>
              </a:pathLst>
            </a:custGeom>
            <a:solidFill>
              <a:srgbClr val="561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1383;p63">
              <a:extLst>
                <a:ext uri="{FF2B5EF4-FFF2-40B4-BE49-F238E27FC236}">
                  <a16:creationId xmlns:a16="http://schemas.microsoft.com/office/drawing/2014/main" id="{138439AD-B7FF-0C38-7154-491FCD1A4B45}"/>
                </a:ext>
              </a:extLst>
            </p:cNvPr>
            <p:cNvSpPr/>
            <p:nvPr/>
          </p:nvSpPr>
          <p:spPr>
            <a:xfrm>
              <a:off x="7118573" y="912880"/>
              <a:ext cx="1432056" cy="1470347"/>
            </a:xfrm>
            <a:custGeom>
              <a:avLst/>
              <a:gdLst/>
              <a:ahLst/>
              <a:cxnLst/>
              <a:rect l="l" t="t" r="r" b="b"/>
              <a:pathLst>
                <a:path w="7779" h="7987" extrusionOk="0">
                  <a:moveTo>
                    <a:pt x="5177" y="1"/>
                  </a:moveTo>
                  <a:cubicBezTo>
                    <a:pt x="5063" y="1"/>
                    <a:pt x="4948" y="16"/>
                    <a:pt x="4833" y="48"/>
                  </a:cubicBezTo>
                  <a:lnTo>
                    <a:pt x="0" y="1379"/>
                  </a:lnTo>
                  <a:lnTo>
                    <a:pt x="585" y="3511"/>
                  </a:lnTo>
                  <a:cubicBezTo>
                    <a:pt x="752" y="3389"/>
                    <a:pt x="968" y="3309"/>
                    <a:pt x="1216" y="3309"/>
                  </a:cubicBezTo>
                  <a:cubicBezTo>
                    <a:pt x="1378" y="3309"/>
                    <a:pt x="1554" y="3343"/>
                    <a:pt x="1739" y="3423"/>
                  </a:cubicBezTo>
                  <a:lnTo>
                    <a:pt x="1751" y="3435"/>
                  </a:lnTo>
                  <a:cubicBezTo>
                    <a:pt x="2549" y="4071"/>
                    <a:pt x="2232" y="5098"/>
                    <a:pt x="1471" y="5302"/>
                  </a:cubicBezTo>
                  <a:cubicBezTo>
                    <a:pt x="1379" y="5329"/>
                    <a:pt x="1285" y="5344"/>
                    <a:pt x="1190" y="5344"/>
                  </a:cubicBezTo>
                  <a:cubicBezTo>
                    <a:pt x="1157" y="5344"/>
                    <a:pt x="1124" y="5342"/>
                    <a:pt x="1090" y="5338"/>
                  </a:cubicBezTo>
                  <a:lnTo>
                    <a:pt x="1090" y="5338"/>
                  </a:lnTo>
                  <a:lnTo>
                    <a:pt x="1687" y="7470"/>
                  </a:lnTo>
                  <a:lnTo>
                    <a:pt x="3807" y="6888"/>
                  </a:lnTo>
                  <a:lnTo>
                    <a:pt x="3807" y="6888"/>
                  </a:lnTo>
                  <a:cubicBezTo>
                    <a:pt x="3782" y="7229"/>
                    <a:pt x="3907" y="7598"/>
                    <a:pt x="4352" y="7902"/>
                  </a:cubicBezTo>
                  <a:cubicBezTo>
                    <a:pt x="4364" y="7902"/>
                    <a:pt x="4364" y="7902"/>
                    <a:pt x="4376" y="7915"/>
                  </a:cubicBezTo>
                  <a:cubicBezTo>
                    <a:pt x="4523" y="7964"/>
                    <a:pt x="4664" y="7987"/>
                    <a:pt x="4796" y="7987"/>
                  </a:cubicBezTo>
                  <a:cubicBezTo>
                    <a:pt x="5510" y="7987"/>
                    <a:pt x="5971" y="7328"/>
                    <a:pt x="5799" y="6696"/>
                  </a:cubicBezTo>
                  <a:cubicBezTo>
                    <a:pt x="5774" y="6584"/>
                    <a:pt x="5710" y="6468"/>
                    <a:pt x="5646" y="6380"/>
                  </a:cubicBezTo>
                  <a:lnTo>
                    <a:pt x="7778" y="5783"/>
                  </a:lnTo>
                  <a:lnTo>
                    <a:pt x="6432" y="962"/>
                  </a:lnTo>
                  <a:cubicBezTo>
                    <a:pt x="6275" y="381"/>
                    <a:pt x="5746" y="1"/>
                    <a:pt x="5177" y="1"/>
                  </a:cubicBezTo>
                  <a:close/>
                </a:path>
              </a:pathLst>
            </a:custGeom>
            <a:solidFill>
              <a:srgbClr val="9A18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1384;p63">
              <a:extLst>
                <a:ext uri="{FF2B5EF4-FFF2-40B4-BE49-F238E27FC236}">
                  <a16:creationId xmlns:a16="http://schemas.microsoft.com/office/drawing/2014/main" id="{4DE5A8CB-1832-07C3-5915-10DF51A6ECC2}"/>
                </a:ext>
              </a:extLst>
            </p:cNvPr>
            <p:cNvSpPr/>
            <p:nvPr/>
          </p:nvSpPr>
          <p:spPr>
            <a:xfrm>
              <a:off x="7127962" y="870907"/>
              <a:ext cx="1432056" cy="1470347"/>
            </a:xfrm>
            <a:custGeom>
              <a:avLst/>
              <a:gdLst/>
              <a:ahLst/>
              <a:cxnLst/>
              <a:rect l="l" t="t" r="r" b="b"/>
              <a:pathLst>
                <a:path w="7779" h="7987" extrusionOk="0">
                  <a:moveTo>
                    <a:pt x="5183" y="0"/>
                  </a:moveTo>
                  <a:cubicBezTo>
                    <a:pt x="5068" y="0"/>
                    <a:pt x="4951" y="16"/>
                    <a:pt x="4834" y="48"/>
                  </a:cubicBezTo>
                  <a:lnTo>
                    <a:pt x="1" y="1379"/>
                  </a:lnTo>
                  <a:lnTo>
                    <a:pt x="595" y="3510"/>
                  </a:lnTo>
                  <a:cubicBezTo>
                    <a:pt x="764" y="3389"/>
                    <a:pt x="975" y="3308"/>
                    <a:pt x="1219" y="3308"/>
                  </a:cubicBezTo>
                  <a:cubicBezTo>
                    <a:pt x="1378" y="3308"/>
                    <a:pt x="1551" y="3343"/>
                    <a:pt x="1737" y="3422"/>
                  </a:cubicBezTo>
                  <a:cubicBezTo>
                    <a:pt x="1752" y="3434"/>
                    <a:pt x="1752" y="3434"/>
                    <a:pt x="1764" y="3434"/>
                  </a:cubicBezTo>
                  <a:cubicBezTo>
                    <a:pt x="2550" y="4083"/>
                    <a:pt x="2233" y="5097"/>
                    <a:pt x="1472" y="5313"/>
                  </a:cubicBezTo>
                  <a:cubicBezTo>
                    <a:pt x="1379" y="5331"/>
                    <a:pt x="1288" y="5344"/>
                    <a:pt x="1197" y="5344"/>
                  </a:cubicBezTo>
                  <a:cubicBezTo>
                    <a:pt x="1162" y="5344"/>
                    <a:pt x="1126" y="5342"/>
                    <a:pt x="1091" y="5338"/>
                  </a:cubicBezTo>
                  <a:lnTo>
                    <a:pt x="1091" y="5338"/>
                  </a:lnTo>
                  <a:lnTo>
                    <a:pt x="1688" y="7470"/>
                  </a:lnTo>
                  <a:lnTo>
                    <a:pt x="3820" y="6888"/>
                  </a:lnTo>
                  <a:lnTo>
                    <a:pt x="3820" y="6888"/>
                  </a:lnTo>
                  <a:cubicBezTo>
                    <a:pt x="3780" y="7229"/>
                    <a:pt x="3920" y="7597"/>
                    <a:pt x="4365" y="7902"/>
                  </a:cubicBezTo>
                  <a:lnTo>
                    <a:pt x="4377" y="7914"/>
                  </a:lnTo>
                  <a:cubicBezTo>
                    <a:pt x="4524" y="7964"/>
                    <a:pt x="4664" y="7986"/>
                    <a:pt x="4797" y="7986"/>
                  </a:cubicBezTo>
                  <a:cubicBezTo>
                    <a:pt x="5512" y="7986"/>
                    <a:pt x="5984" y="7328"/>
                    <a:pt x="5812" y="6696"/>
                  </a:cubicBezTo>
                  <a:cubicBezTo>
                    <a:pt x="5772" y="6583"/>
                    <a:pt x="5723" y="6468"/>
                    <a:pt x="5647" y="6379"/>
                  </a:cubicBezTo>
                  <a:lnTo>
                    <a:pt x="7779" y="5782"/>
                  </a:lnTo>
                  <a:lnTo>
                    <a:pt x="6445" y="961"/>
                  </a:lnTo>
                  <a:cubicBezTo>
                    <a:pt x="6288" y="381"/>
                    <a:pt x="5759" y="0"/>
                    <a:pt x="5183" y="0"/>
                  </a:cubicBezTo>
                  <a:close/>
                </a:path>
              </a:pathLst>
            </a:custGeom>
            <a:solidFill>
              <a:srgbClr val="FFDB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1385;p63">
              <a:extLst>
                <a:ext uri="{FF2B5EF4-FFF2-40B4-BE49-F238E27FC236}">
                  <a16:creationId xmlns:a16="http://schemas.microsoft.com/office/drawing/2014/main" id="{70ED429E-407C-50B3-2505-D3B3DF4F56BE}"/>
                </a:ext>
              </a:extLst>
            </p:cNvPr>
            <p:cNvSpPr/>
            <p:nvPr/>
          </p:nvSpPr>
          <p:spPr>
            <a:xfrm>
              <a:off x="8338552" y="1324183"/>
              <a:ext cx="119773" cy="137844"/>
            </a:xfrm>
            <a:custGeom>
              <a:avLst/>
              <a:gdLst/>
              <a:ahLst/>
              <a:cxnLst/>
              <a:rect l="l" t="t" r="r" b="b"/>
              <a:pathLst>
                <a:path w="570" h="656" extrusionOk="0">
                  <a:moveTo>
                    <a:pt x="407" y="1"/>
                  </a:moveTo>
                  <a:cubicBezTo>
                    <a:pt x="301" y="1"/>
                    <a:pt x="177" y="211"/>
                    <a:pt x="177" y="211"/>
                  </a:cubicBezTo>
                  <a:lnTo>
                    <a:pt x="0" y="564"/>
                  </a:lnTo>
                  <a:lnTo>
                    <a:pt x="113" y="655"/>
                  </a:lnTo>
                  <a:lnTo>
                    <a:pt x="280" y="363"/>
                  </a:lnTo>
                  <a:cubicBezTo>
                    <a:pt x="280" y="363"/>
                    <a:pt x="312" y="366"/>
                    <a:pt x="354" y="366"/>
                  </a:cubicBezTo>
                  <a:cubicBezTo>
                    <a:pt x="396" y="366"/>
                    <a:pt x="449" y="363"/>
                    <a:pt x="494" y="351"/>
                  </a:cubicBezTo>
                  <a:cubicBezTo>
                    <a:pt x="570" y="323"/>
                    <a:pt x="570" y="171"/>
                    <a:pt x="469" y="31"/>
                  </a:cubicBezTo>
                  <a:cubicBezTo>
                    <a:pt x="450" y="10"/>
                    <a:pt x="429" y="1"/>
                    <a:pt x="407" y="1"/>
                  </a:cubicBezTo>
                  <a:close/>
                </a:path>
              </a:pathLst>
            </a:custGeom>
            <a:solidFill>
              <a:srgbClr val="F8B6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1386;p63">
              <a:extLst>
                <a:ext uri="{FF2B5EF4-FFF2-40B4-BE49-F238E27FC236}">
                  <a16:creationId xmlns:a16="http://schemas.microsoft.com/office/drawing/2014/main" id="{1EBEFB54-797C-CA53-8587-6379A047D3BE}"/>
                </a:ext>
              </a:extLst>
            </p:cNvPr>
            <p:cNvSpPr/>
            <p:nvPr/>
          </p:nvSpPr>
          <p:spPr>
            <a:xfrm>
              <a:off x="8000037" y="1408023"/>
              <a:ext cx="378440" cy="325908"/>
            </a:xfrm>
            <a:custGeom>
              <a:avLst/>
              <a:gdLst/>
              <a:ahLst/>
              <a:cxnLst/>
              <a:rect l="l" t="t" r="r" b="b"/>
              <a:pathLst>
                <a:path w="1801" h="1551" extrusionOk="0">
                  <a:moveTo>
                    <a:pt x="1687" y="0"/>
                  </a:moveTo>
                  <a:cubicBezTo>
                    <a:pt x="1239" y="767"/>
                    <a:pt x="658" y="842"/>
                    <a:pt x="449" y="842"/>
                  </a:cubicBezTo>
                  <a:cubicBezTo>
                    <a:pt x="398" y="842"/>
                    <a:pt x="369" y="838"/>
                    <a:pt x="369" y="838"/>
                  </a:cubicBezTo>
                  <a:lnTo>
                    <a:pt x="369" y="838"/>
                  </a:lnTo>
                  <a:cubicBezTo>
                    <a:pt x="369" y="838"/>
                    <a:pt x="0" y="1523"/>
                    <a:pt x="774" y="1551"/>
                  </a:cubicBezTo>
                  <a:cubicBezTo>
                    <a:pt x="780" y="1551"/>
                    <a:pt x="786" y="1551"/>
                    <a:pt x="792" y="1551"/>
                  </a:cubicBezTo>
                  <a:cubicBezTo>
                    <a:pt x="1539" y="1551"/>
                    <a:pt x="1800" y="89"/>
                    <a:pt x="1800" y="89"/>
                  </a:cubicBezTo>
                  <a:lnTo>
                    <a:pt x="1687" y="0"/>
                  </a:lnTo>
                  <a:close/>
                </a:path>
              </a:pathLst>
            </a:custGeom>
            <a:solidFill>
              <a:srgbClr val="EC61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1387;p63">
              <a:extLst>
                <a:ext uri="{FF2B5EF4-FFF2-40B4-BE49-F238E27FC236}">
                  <a16:creationId xmlns:a16="http://schemas.microsoft.com/office/drawing/2014/main" id="{BC15962B-E1CA-16C6-728E-7E601AF8AB19}"/>
                </a:ext>
              </a:extLst>
            </p:cNvPr>
            <p:cNvSpPr/>
            <p:nvPr/>
          </p:nvSpPr>
          <p:spPr>
            <a:xfrm>
              <a:off x="7853369" y="1341623"/>
              <a:ext cx="364991" cy="421096"/>
            </a:xfrm>
            <a:custGeom>
              <a:avLst/>
              <a:gdLst/>
              <a:ahLst/>
              <a:cxnLst/>
              <a:rect l="l" t="t" r="r" b="b"/>
              <a:pathLst>
                <a:path w="1737" h="2004" extrusionOk="0">
                  <a:moveTo>
                    <a:pt x="897" y="1"/>
                  </a:moveTo>
                  <a:cubicBezTo>
                    <a:pt x="589" y="1"/>
                    <a:pt x="334" y="207"/>
                    <a:pt x="342" y="597"/>
                  </a:cubicBezTo>
                  <a:cubicBezTo>
                    <a:pt x="354" y="1166"/>
                    <a:pt x="1" y="1193"/>
                    <a:pt x="13" y="1486"/>
                  </a:cubicBezTo>
                  <a:cubicBezTo>
                    <a:pt x="13" y="1763"/>
                    <a:pt x="558" y="2004"/>
                    <a:pt x="558" y="2004"/>
                  </a:cubicBezTo>
                  <a:cubicBezTo>
                    <a:pt x="558" y="2004"/>
                    <a:pt x="1737" y="1903"/>
                    <a:pt x="1737" y="1257"/>
                  </a:cubicBezTo>
                  <a:cubicBezTo>
                    <a:pt x="1737" y="597"/>
                    <a:pt x="1344" y="140"/>
                    <a:pt x="1344" y="140"/>
                  </a:cubicBezTo>
                  <a:cubicBezTo>
                    <a:pt x="1198" y="46"/>
                    <a:pt x="1041" y="1"/>
                    <a:pt x="897" y="1"/>
                  </a:cubicBezTo>
                  <a:close/>
                </a:path>
              </a:pathLst>
            </a:custGeom>
            <a:solidFill>
              <a:srgbClr val="9A18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1388;p63">
              <a:extLst>
                <a:ext uri="{FF2B5EF4-FFF2-40B4-BE49-F238E27FC236}">
                  <a16:creationId xmlns:a16="http://schemas.microsoft.com/office/drawing/2014/main" id="{5F2CEE3B-01DC-E88C-5C11-6641F0B23CA4}"/>
                </a:ext>
              </a:extLst>
            </p:cNvPr>
            <p:cNvSpPr/>
            <p:nvPr/>
          </p:nvSpPr>
          <p:spPr>
            <a:xfrm>
              <a:off x="7639249" y="1749689"/>
              <a:ext cx="160537" cy="76276"/>
            </a:xfrm>
            <a:custGeom>
              <a:avLst/>
              <a:gdLst/>
              <a:ahLst/>
              <a:cxnLst/>
              <a:rect l="l" t="t" r="r" b="b"/>
              <a:pathLst>
                <a:path w="764" h="363" extrusionOk="0">
                  <a:moveTo>
                    <a:pt x="324" y="0"/>
                  </a:moveTo>
                  <a:cubicBezTo>
                    <a:pt x="247" y="0"/>
                    <a:pt x="0" y="11"/>
                    <a:pt x="54" y="153"/>
                  </a:cubicBezTo>
                  <a:cubicBezTo>
                    <a:pt x="104" y="281"/>
                    <a:pt x="191" y="363"/>
                    <a:pt x="257" y="363"/>
                  </a:cubicBezTo>
                  <a:cubicBezTo>
                    <a:pt x="276" y="363"/>
                    <a:pt x="293" y="356"/>
                    <a:pt x="307" y="342"/>
                  </a:cubicBezTo>
                  <a:cubicBezTo>
                    <a:pt x="371" y="278"/>
                    <a:pt x="435" y="165"/>
                    <a:pt x="435" y="165"/>
                  </a:cubicBezTo>
                  <a:lnTo>
                    <a:pt x="764" y="177"/>
                  </a:lnTo>
                  <a:lnTo>
                    <a:pt x="752" y="25"/>
                  </a:lnTo>
                  <a:lnTo>
                    <a:pt x="347" y="1"/>
                  </a:lnTo>
                  <a:cubicBezTo>
                    <a:pt x="347" y="1"/>
                    <a:pt x="338" y="0"/>
                    <a:pt x="324" y="0"/>
                  </a:cubicBezTo>
                  <a:close/>
                </a:path>
              </a:pathLst>
            </a:custGeom>
            <a:solidFill>
              <a:srgbClr val="F8B6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1389;p63">
              <a:extLst>
                <a:ext uri="{FF2B5EF4-FFF2-40B4-BE49-F238E27FC236}">
                  <a16:creationId xmlns:a16="http://schemas.microsoft.com/office/drawing/2014/main" id="{0595E400-AD0C-4E8E-3A4F-48E84A2ACA99}"/>
                </a:ext>
              </a:extLst>
            </p:cNvPr>
            <p:cNvSpPr/>
            <p:nvPr/>
          </p:nvSpPr>
          <p:spPr>
            <a:xfrm>
              <a:off x="7863665" y="1876396"/>
              <a:ext cx="349652" cy="886528"/>
            </a:xfrm>
            <a:custGeom>
              <a:avLst/>
              <a:gdLst/>
              <a:ahLst/>
              <a:cxnLst/>
              <a:rect l="l" t="t" r="r" b="b"/>
              <a:pathLst>
                <a:path w="1664" h="4219" extrusionOk="0">
                  <a:moveTo>
                    <a:pt x="1044" y="1"/>
                  </a:moveTo>
                  <a:cubicBezTo>
                    <a:pt x="757" y="1"/>
                    <a:pt x="445" y="360"/>
                    <a:pt x="445" y="360"/>
                  </a:cubicBezTo>
                  <a:cubicBezTo>
                    <a:pt x="445" y="360"/>
                    <a:pt x="13" y="1021"/>
                    <a:pt x="0" y="1858"/>
                  </a:cubicBezTo>
                  <a:cubicBezTo>
                    <a:pt x="0" y="2416"/>
                    <a:pt x="229" y="4219"/>
                    <a:pt x="229" y="4219"/>
                  </a:cubicBezTo>
                  <a:lnTo>
                    <a:pt x="774" y="4118"/>
                  </a:lnTo>
                  <a:cubicBezTo>
                    <a:pt x="774" y="4118"/>
                    <a:pt x="890" y="3357"/>
                    <a:pt x="890" y="2949"/>
                  </a:cubicBezTo>
                  <a:cubicBezTo>
                    <a:pt x="890" y="2556"/>
                    <a:pt x="762" y="2075"/>
                    <a:pt x="762" y="2075"/>
                  </a:cubicBezTo>
                  <a:cubicBezTo>
                    <a:pt x="762" y="2075"/>
                    <a:pt x="1663" y="729"/>
                    <a:pt x="1334" y="183"/>
                  </a:cubicBezTo>
                  <a:cubicBezTo>
                    <a:pt x="1252" y="50"/>
                    <a:pt x="1150" y="1"/>
                    <a:pt x="1044" y="1"/>
                  </a:cubicBezTo>
                  <a:close/>
                </a:path>
              </a:pathLst>
            </a:custGeom>
            <a:solidFill>
              <a:srgbClr val="E271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1390;p63">
              <a:extLst>
                <a:ext uri="{FF2B5EF4-FFF2-40B4-BE49-F238E27FC236}">
                  <a16:creationId xmlns:a16="http://schemas.microsoft.com/office/drawing/2014/main" id="{0D6A9D9D-D543-F947-D466-A4310591B887}"/>
                </a:ext>
              </a:extLst>
            </p:cNvPr>
            <p:cNvSpPr/>
            <p:nvPr/>
          </p:nvSpPr>
          <p:spPr>
            <a:xfrm>
              <a:off x="7946245" y="1896988"/>
              <a:ext cx="336204" cy="881905"/>
            </a:xfrm>
            <a:custGeom>
              <a:avLst/>
              <a:gdLst/>
              <a:ahLst/>
              <a:cxnLst/>
              <a:rect l="l" t="t" r="r" b="b"/>
              <a:pathLst>
                <a:path w="1600" h="4197" extrusionOk="0">
                  <a:moveTo>
                    <a:pt x="735" y="0"/>
                  </a:moveTo>
                  <a:cubicBezTo>
                    <a:pt x="439" y="0"/>
                    <a:pt x="168" y="186"/>
                    <a:pt x="168" y="186"/>
                  </a:cubicBezTo>
                  <a:cubicBezTo>
                    <a:pt x="168" y="186"/>
                    <a:pt x="104" y="631"/>
                    <a:pt x="52" y="883"/>
                  </a:cubicBezTo>
                  <a:cubicBezTo>
                    <a:pt x="0" y="1176"/>
                    <a:pt x="140" y="1672"/>
                    <a:pt x="244" y="2117"/>
                  </a:cubicBezTo>
                  <a:cubicBezTo>
                    <a:pt x="472" y="3231"/>
                    <a:pt x="1030" y="4197"/>
                    <a:pt x="1030" y="4197"/>
                  </a:cubicBezTo>
                  <a:lnTo>
                    <a:pt x="1487" y="4121"/>
                  </a:lnTo>
                  <a:cubicBezTo>
                    <a:pt x="1487" y="4121"/>
                    <a:pt x="1398" y="3219"/>
                    <a:pt x="1258" y="2674"/>
                  </a:cubicBezTo>
                  <a:cubicBezTo>
                    <a:pt x="1170" y="2318"/>
                    <a:pt x="1018" y="2153"/>
                    <a:pt x="1018" y="2153"/>
                  </a:cubicBezTo>
                  <a:cubicBezTo>
                    <a:pt x="1018" y="2153"/>
                    <a:pt x="1599" y="643"/>
                    <a:pt x="1170" y="186"/>
                  </a:cubicBezTo>
                  <a:cubicBezTo>
                    <a:pt x="1039" y="47"/>
                    <a:pt x="884" y="0"/>
                    <a:pt x="735" y="0"/>
                  </a:cubicBezTo>
                  <a:close/>
                </a:path>
              </a:pathLst>
            </a:custGeom>
            <a:solidFill>
              <a:srgbClr val="E271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1391;p63">
              <a:extLst>
                <a:ext uri="{FF2B5EF4-FFF2-40B4-BE49-F238E27FC236}">
                  <a16:creationId xmlns:a16="http://schemas.microsoft.com/office/drawing/2014/main" id="{08990D50-3CE2-541B-1018-C31A7A8BF69E}"/>
                </a:ext>
              </a:extLst>
            </p:cNvPr>
            <p:cNvSpPr/>
            <p:nvPr/>
          </p:nvSpPr>
          <p:spPr>
            <a:xfrm>
              <a:off x="7940992" y="1568560"/>
              <a:ext cx="267072" cy="375708"/>
            </a:xfrm>
            <a:custGeom>
              <a:avLst/>
              <a:gdLst/>
              <a:ahLst/>
              <a:cxnLst/>
              <a:rect l="l" t="t" r="r" b="b"/>
              <a:pathLst>
                <a:path w="1271" h="1788" extrusionOk="0">
                  <a:moveTo>
                    <a:pt x="829" y="1"/>
                  </a:moveTo>
                  <a:cubicBezTo>
                    <a:pt x="177" y="1"/>
                    <a:pt x="1" y="1648"/>
                    <a:pt x="1" y="1648"/>
                  </a:cubicBezTo>
                  <a:cubicBezTo>
                    <a:pt x="233" y="1755"/>
                    <a:pt x="470" y="1788"/>
                    <a:pt x="675" y="1788"/>
                  </a:cubicBezTo>
                  <a:cubicBezTo>
                    <a:pt x="1010" y="1788"/>
                    <a:pt x="1259" y="1700"/>
                    <a:pt x="1259" y="1700"/>
                  </a:cubicBezTo>
                  <a:cubicBezTo>
                    <a:pt x="1271" y="847"/>
                    <a:pt x="915" y="10"/>
                    <a:pt x="915" y="10"/>
                  </a:cubicBezTo>
                  <a:cubicBezTo>
                    <a:pt x="885" y="4"/>
                    <a:pt x="857" y="1"/>
                    <a:pt x="829" y="1"/>
                  </a:cubicBezTo>
                  <a:close/>
                </a:path>
              </a:pathLst>
            </a:custGeom>
            <a:solidFill>
              <a:srgbClr val="ED6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1392;p63">
              <a:extLst>
                <a:ext uri="{FF2B5EF4-FFF2-40B4-BE49-F238E27FC236}">
                  <a16:creationId xmlns:a16="http://schemas.microsoft.com/office/drawing/2014/main" id="{7BC2DBA8-BF5D-7537-0464-EAE2BFDB16E1}"/>
                </a:ext>
              </a:extLst>
            </p:cNvPr>
            <p:cNvSpPr/>
            <p:nvPr/>
          </p:nvSpPr>
          <p:spPr>
            <a:xfrm>
              <a:off x="8026303" y="1417479"/>
              <a:ext cx="106955" cy="159067"/>
            </a:xfrm>
            <a:custGeom>
              <a:avLst/>
              <a:gdLst/>
              <a:ahLst/>
              <a:cxnLst/>
              <a:rect l="l" t="t" r="r" b="b"/>
              <a:pathLst>
                <a:path w="509" h="757" extrusionOk="0">
                  <a:moveTo>
                    <a:pt x="254" y="1"/>
                  </a:moveTo>
                  <a:cubicBezTo>
                    <a:pt x="151" y="1"/>
                    <a:pt x="48" y="64"/>
                    <a:pt x="40" y="147"/>
                  </a:cubicBezTo>
                  <a:cubicBezTo>
                    <a:pt x="27" y="272"/>
                    <a:pt x="0" y="464"/>
                    <a:pt x="76" y="540"/>
                  </a:cubicBezTo>
                  <a:cubicBezTo>
                    <a:pt x="98" y="560"/>
                    <a:pt x="150" y="569"/>
                    <a:pt x="201" y="569"/>
                  </a:cubicBezTo>
                  <a:cubicBezTo>
                    <a:pt x="242" y="569"/>
                    <a:pt x="283" y="563"/>
                    <a:pt x="305" y="552"/>
                  </a:cubicBezTo>
                  <a:lnTo>
                    <a:pt x="305" y="552"/>
                  </a:lnTo>
                  <a:lnTo>
                    <a:pt x="268" y="756"/>
                  </a:lnTo>
                  <a:lnTo>
                    <a:pt x="509" y="744"/>
                  </a:lnTo>
                  <a:cubicBezTo>
                    <a:pt x="509" y="744"/>
                    <a:pt x="484" y="616"/>
                    <a:pt x="472" y="440"/>
                  </a:cubicBezTo>
                  <a:cubicBezTo>
                    <a:pt x="457" y="248"/>
                    <a:pt x="445" y="71"/>
                    <a:pt x="369" y="32"/>
                  </a:cubicBezTo>
                  <a:cubicBezTo>
                    <a:pt x="334" y="10"/>
                    <a:pt x="294" y="1"/>
                    <a:pt x="254" y="1"/>
                  </a:cubicBezTo>
                  <a:close/>
                </a:path>
              </a:pathLst>
            </a:custGeom>
            <a:solidFill>
              <a:srgbClr val="F8B6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1393;p63">
              <a:extLst>
                <a:ext uri="{FF2B5EF4-FFF2-40B4-BE49-F238E27FC236}">
                  <a16:creationId xmlns:a16="http://schemas.microsoft.com/office/drawing/2014/main" id="{FE68EF2A-5A26-AD76-29B6-C0C44E88AC22}"/>
                </a:ext>
              </a:extLst>
            </p:cNvPr>
            <p:cNvSpPr/>
            <p:nvPr/>
          </p:nvSpPr>
          <p:spPr>
            <a:xfrm>
              <a:off x="7757341" y="1605752"/>
              <a:ext cx="458498" cy="220844"/>
            </a:xfrm>
            <a:custGeom>
              <a:avLst/>
              <a:gdLst/>
              <a:ahLst/>
              <a:cxnLst/>
              <a:rect l="l" t="t" r="r" b="b"/>
              <a:pathLst>
                <a:path w="2182" h="1051" extrusionOk="0">
                  <a:moveTo>
                    <a:pt x="1408" y="0"/>
                  </a:moveTo>
                  <a:cubicBezTo>
                    <a:pt x="1408" y="0"/>
                    <a:pt x="1109" y="698"/>
                    <a:pt x="29" y="698"/>
                  </a:cubicBezTo>
                  <a:cubicBezTo>
                    <a:pt x="20" y="698"/>
                    <a:pt x="10" y="698"/>
                    <a:pt x="1" y="698"/>
                  </a:cubicBezTo>
                  <a:lnTo>
                    <a:pt x="1" y="698"/>
                  </a:lnTo>
                  <a:lnTo>
                    <a:pt x="25" y="850"/>
                  </a:lnTo>
                  <a:cubicBezTo>
                    <a:pt x="25" y="850"/>
                    <a:pt x="549" y="1050"/>
                    <a:pt x="1043" y="1050"/>
                  </a:cubicBezTo>
                  <a:cubicBezTo>
                    <a:pt x="1354" y="1050"/>
                    <a:pt x="1653" y="971"/>
                    <a:pt x="1801" y="710"/>
                  </a:cubicBezTo>
                  <a:cubicBezTo>
                    <a:pt x="2181" y="49"/>
                    <a:pt x="1408" y="0"/>
                    <a:pt x="1408" y="0"/>
                  </a:cubicBezTo>
                  <a:close/>
                </a:path>
              </a:pathLst>
            </a:custGeom>
            <a:solidFill>
              <a:srgbClr val="ED6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1394;p63">
              <a:extLst>
                <a:ext uri="{FF2B5EF4-FFF2-40B4-BE49-F238E27FC236}">
                  <a16:creationId xmlns:a16="http://schemas.microsoft.com/office/drawing/2014/main" id="{8A90590F-B126-E57B-20B8-E2433F8D34E3}"/>
                </a:ext>
              </a:extLst>
            </p:cNvPr>
            <p:cNvSpPr/>
            <p:nvPr/>
          </p:nvSpPr>
          <p:spPr>
            <a:xfrm>
              <a:off x="7826893" y="2757667"/>
              <a:ext cx="218743" cy="127127"/>
            </a:xfrm>
            <a:custGeom>
              <a:avLst/>
              <a:gdLst/>
              <a:ahLst/>
              <a:cxnLst/>
              <a:rect l="l" t="t" r="r" b="b"/>
              <a:pathLst>
                <a:path w="1041" h="605" extrusionOk="0">
                  <a:moveTo>
                    <a:pt x="760" y="0"/>
                  </a:moveTo>
                  <a:cubicBezTo>
                    <a:pt x="760" y="0"/>
                    <a:pt x="0" y="605"/>
                    <a:pt x="141" y="605"/>
                  </a:cubicBezTo>
                  <a:cubicBezTo>
                    <a:pt x="151" y="605"/>
                    <a:pt x="167" y="601"/>
                    <a:pt x="188" y="594"/>
                  </a:cubicBezTo>
                  <a:cubicBezTo>
                    <a:pt x="507" y="506"/>
                    <a:pt x="1040" y="518"/>
                    <a:pt x="760" y="0"/>
                  </a:cubicBezTo>
                  <a:close/>
                </a:path>
              </a:pathLst>
            </a:custGeom>
            <a:solidFill>
              <a:srgbClr val="561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1395;p63">
              <a:extLst>
                <a:ext uri="{FF2B5EF4-FFF2-40B4-BE49-F238E27FC236}">
                  <a16:creationId xmlns:a16="http://schemas.microsoft.com/office/drawing/2014/main" id="{62928569-79F7-728B-EC73-5461670C3E17}"/>
                </a:ext>
              </a:extLst>
            </p:cNvPr>
            <p:cNvSpPr/>
            <p:nvPr/>
          </p:nvSpPr>
          <p:spPr>
            <a:xfrm>
              <a:off x="8029455" y="2786454"/>
              <a:ext cx="233031" cy="80479"/>
            </a:xfrm>
            <a:custGeom>
              <a:avLst/>
              <a:gdLst/>
              <a:ahLst/>
              <a:cxnLst/>
              <a:rect l="l" t="t" r="r" b="b"/>
              <a:pathLst>
                <a:path w="1109" h="383" extrusionOk="0">
                  <a:moveTo>
                    <a:pt x="1103" y="0"/>
                  </a:moveTo>
                  <a:cubicBezTo>
                    <a:pt x="1103" y="0"/>
                    <a:pt x="0" y="217"/>
                    <a:pt x="329" y="268"/>
                  </a:cubicBezTo>
                  <a:cubicBezTo>
                    <a:pt x="487" y="300"/>
                    <a:pt x="683" y="382"/>
                    <a:pt x="838" y="382"/>
                  </a:cubicBezTo>
                  <a:cubicBezTo>
                    <a:pt x="994" y="382"/>
                    <a:pt x="1109" y="299"/>
                    <a:pt x="1103" y="0"/>
                  </a:cubicBezTo>
                  <a:close/>
                </a:path>
              </a:pathLst>
            </a:custGeom>
            <a:solidFill>
              <a:srgbClr val="561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1396;p63">
              <a:extLst>
                <a:ext uri="{FF2B5EF4-FFF2-40B4-BE49-F238E27FC236}">
                  <a16:creationId xmlns:a16="http://schemas.microsoft.com/office/drawing/2014/main" id="{777A27F1-A6C8-E051-C0ED-F36B1EA63B69}"/>
                </a:ext>
              </a:extLst>
            </p:cNvPr>
            <p:cNvSpPr/>
            <p:nvPr/>
          </p:nvSpPr>
          <p:spPr>
            <a:xfrm>
              <a:off x="7028752" y="2797149"/>
              <a:ext cx="1402585" cy="1109895"/>
            </a:xfrm>
            <a:custGeom>
              <a:avLst/>
              <a:gdLst/>
              <a:ahLst/>
              <a:cxnLst/>
              <a:rect l="l" t="t" r="r" b="b"/>
              <a:pathLst>
                <a:path w="8099" h="6409" extrusionOk="0">
                  <a:moveTo>
                    <a:pt x="1779" y="1"/>
                  </a:moveTo>
                  <a:lnTo>
                    <a:pt x="1728" y="2208"/>
                  </a:lnTo>
                  <a:cubicBezTo>
                    <a:pt x="1612" y="2162"/>
                    <a:pt x="1486" y="2134"/>
                    <a:pt x="1352" y="2134"/>
                  </a:cubicBezTo>
                  <a:cubicBezTo>
                    <a:pt x="1120" y="2134"/>
                    <a:pt x="864" y="2218"/>
                    <a:pt x="598" y="2437"/>
                  </a:cubicBezTo>
                  <a:cubicBezTo>
                    <a:pt x="598" y="2449"/>
                    <a:pt x="585" y="2449"/>
                    <a:pt x="585" y="2449"/>
                  </a:cubicBezTo>
                  <a:cubicBezTo>
                    <a:pt x="1" y="3259"/>
                    <a:pt x="561" y="4148"/>
                    <a:pt x="1347" y="4161"/>
                  </a:cubicBezTo>
                  <a:cubicBezTo>
                    <a:pt x="1367" y="4163"/>
                    <a:pt x="1387" y="4164"/>
                    <a:pt x="1408" y="4164"/>
                  </a:cubicBezTo>
                  <a:cubicBezTo>
                    <a:pt x="1504" y="4164"/>
                    <a:pt x="1605" y="4142"/>
                    <a:pt x="1688" y="4112"/>
                  </a:cubicBezTo>
                  <a:lnTo>
                    <a:pt x="1688" y="4112"/>
                  </a:lnTo>
                  <a:lnTo>
                    <a:pt x="1651" y="6320"/>
                  </a:lnTo>
                  <a:lnTo>
                    <a:pt x="6500" y="6408"/>
                  </a:lnTo>
                  <a:cubicBezTo>
                    <a:pt x="6515" y="6409"/>
                    <a:pt x="6529" y="6409"/>
                    <a:pt x="6544" y="6409"/>
                  </a:cubicBezTo>
                  <a:cubicBezTo>
                    <a:pt x="7334" y="6409"/>
                    <a:pt x="7983" y="5772"/>
                    <a:pt x="7995" y="4974"/>
                  </a:cubicBezTo>
                  <a:lnTo>
                    <a:pt x="8099" y="125"/>
                  </a:lnTo>
                  <a:lnTo>
                    <a:pt x="5875" y="77"/>
                  </a:lnTo>
                  <a:lnTo>
                    <a:pt x="5875" y="77"/>
                  </a:lnTo>
                  <a:cubicBezTo>
                    <a:pt x="6003" y="406"/>
                    <a:pt x="5967" y="811"/>
                    <a:pt x="5635" y="1204"/>
                  </a:cubicBezTo>
                  <a:lnTo>
                    <a:pt x="5623" y="1219"/>
                  </a:lnTo>
                  <a:cubicBezTo>
                    <a:pt x="5389" y="1381"/>
                    <a:pt x="5150" y="1452"/>
                    <a:pt x="4929" y="1452"/>
                  </a:cubicBezTo>
                  <a:cubicBezTo>
                    <a:pt x="4359" y="1452"/>
                    <a:pt x="3900" y="984"/>
                    <a:pt x="3911" y="418"/>
                  </a:cubicBezTo>
                  <a:cubicBezTo>
                    <a:pt x="3911" y="278"/>
                    <a:pt x="3948" y="153"/>
                    <a:pt x="3987" y="37"/>
                  </a:cubicBezTo>
                  <a:lnTo>
                    <a:pt x="1779" y="1"/>
                  </a:lnTo>
                  <a:close/>
                </a:path>
              </a:pathLst>
            </a:custGeom>
            <a:solidFill>
              <a:srgbClr val="E271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1397;p63">
              <a:extLst>
                <a:ext uri="{FF2B5EF4-FFF2-40B4-BE49-F238E27FC236}">
                  <a16:creationId xmlns:a16="http://schemas.microsoft.com/office/drawing/2014/main" id="{9EDB146C-1025-AD16-EFF3-2E7B2139905D}"/>
                </a:ext>
              </a:extLst>
            </p:cNvPr>
            <p:cNvSpPr/>
            <p:nvPr/>
          </p:nvSpPr>
          <p:spPr>
            <a:xfrm>
              <a:off x="7039835" y="2757665"/>
              <a:ext cx="1399987" cy="1111973"/>
            </a:xfrm>
            <a:custGeom>
              <a:avLst/>
              <a:gdLst/>
              <a:ahLst/>
              <a:cxnLst/>
              <a:rect l="l" t="t" r="r" b="b"/>
              <a:pathLst>
                <a:path w="8084" h="6421" extrusionOk="0">
                  <a:moveTo>
                    <a:pt x="1764" y="0"/>
                  </a:moveTo>
                  <a:lnTo>
                    <a:pt x="1727" y="2208"/>
                  </a:lnTo>
                  <a:cubicBezTo>
                    <a:pt x="1609" y="2163"/>
                    <a:pt x="1484" y="2136"/>
                    <a:pt x="1353" y="2136"/>
                  </a:cubicBezTo>
                  <a:cubicBezTo>
                    <a:pt x="1115" y="2136"/>
                    <a:pt x="859" y="2223"/>
                    <a:pt x="598" y="2436"/>
                  </a:cubicBezTo>
                  <a:cubicBezTo>
                    <a:pt x="585" y="2449"/>
                    <a:pt x="585" y="2449"/>
                    <a:pt x="573" y="2461"/>
                  </a:cubicBezTo>
                  <a:cubicBezTo>
                    <a:pt x="1" y="3259"/>
                    <a:pt x="558" y="4148"/>
                    <a:pt x="1335" y="4160"/>
                  </a:cubicBezTo>
                  <a:cubicBezTo>
                    <a:pt x="1357" y="4162"/>
                    <a:pt x="1379" y="4163"/>
                    <a:pt x="1400" y="4163"/>
                  </a:cubicBezTo>
                  <a:cubicBezTo>
                    <a:pt x="1500" y="4163"/>
                    <a:pt x="1595" y="4142"/>
                    <a:pt x="1688" y="4111"/>
                  </a:cubicBezTo>
                  <a:lnTo>
                    <a:pt x="1688" y="4111"/>
                  </a:lnTo>
                  <a:lnTo>
                    <a:pt x="1639" y="6319"/>
                  </a:lnTo>
                  <a:lnTo>
                    <a:pt x="6497" y="6420"/>
                  </a:lnTo>
                  <a:cubicBezTo>
                    <a:pt x="6504" y="6420"/>
                    <a:pt x="6512" y="6420"/>
                    <a:pt x="6519" y="6420"/>
                  </a:cubicBezTo>
                  <a:cubicBezTo>
                    <a:pt x="7322" y="6420"/>
                    <a:pt x="7971" y="5779"/>
                    <a:pt x="7995" y="4973"/>
                  </a:cubicBezTo>
                  <a:lnTo>
                    <a:pt x="8083" y="125"/>
                  </a:lnTo>
                  <a:lnTo>
                    <a:pt x="5875" y="76"/>
                  </a:lnTo>
                  <a:lnTo>
                    <a:pt x="5875" y="76"/>
                  </a:lnTo>
                  <a:cubicBezTo>
                    <a:pt x="5991" y="405"/>
                    <a:pt x="5952" y="810"/>
                    <a:pt x="5635" y="1203"/>
                  </a:cubicBezTo>
                  <a:cubicBezTo>
                    <a:pt x="5623" y="1203"/>
                    <a:pt x="5623" y="1218"/>
                    <a:pt x="5610" y="1218"/>
                  </a:cubicBezTo>
                  <a:cubicBezTo>
                    <a:pt x="5376" y="1381"/>
                    <a:pt x="5138" y="1451"/>
                    <a:pt x="4917" y="1451"/>
                  </a:cubicBezTo>
                  <a:cubicBezTo>
                    <a:pt x="4347" y="1451"/>
                    <a:pt x="3890" y="983"/>
                    <a:pt x="3908" y="417"/>
                  </a:cubicBezTo>
                  <a:cubicBezTo>
                    <a:pt x="3908" y="277"/>
                    <a:pt x="3935" y="152"/>
                    <a:pt x="3984" y="37"/>
                  </a:cubicBezTo>
                  <a:lnTo>
                    <a:pt x="176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1398;p63">
              <a:extLst>
                <a:ext uri="{FF2B5EF4-FFF2-40B4-BE49-F238E27FC236}">
                  <a16:creationId xmlns:a16="http://schemas.microsoft.com/office/drawing/2014/main" id="{2D9C1315-1786-D67E-87C3-19078AB7FE99}"/>
                </a:ext>
              </a:extLst>
            </p:cNvPr>
            <p:cNvSpPr/>
            <p:nvPr/>
          </p:nvSpPr>
          <p:spPr>
            <a:xfrm>
              <a:off x="8474085" y="3234444"/>
              <a:ext cx="69972" cy="85942"/>
            </a:xfrm>
            <a:custGeom>
              <a:avLst/>
              <a:gdLst/>
              <a:ahLst/>
              <a:cxnLst/>
              <a:rect l="l" t="t" r="r" b="b"/>
              <a:pathLst>
                <a:path w="333" h="409" extrusionOk="0">
                  <a:moveTo>
                    <a:pt x="293" y="0"/>
                  </a:moveTo>
                  <a:lnTo>
                    <a:pt x="1" y="27"/>
                  </a:lnTo>
                  <a:lnTo>
                    <a:pt x="40" y="356"/>
                  </a:lnTo>
                  <a:cubicBezTo>
                    <a:pt x="40" y="356"/>
                    <a:pt x="28" y="408"/>
                    <a:pt x="153" y="408"/>
                  </a:cubicBezTo>
                  <a:cubicBezTo>
                    <a:pt x="293" y="396"/>
                    <a:pt x="333" y="320"/>
                    <a:pt x="333" y="320"/>
                  </a:cubicBezTo>
                  <a:lnTo>
                    <a:pt x="293" y="0"/>
                  </a:lnTo>
                  <a:close/>
                </a:path>
              </a:pathLst>
            </a:custGeom>
            <a:solidFill>
              <a:srgbClr val="EB5A5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1399;p63">
              <a:extLst>
                <a:ext uri="{FF2B5EF4-FFF2-40B4-BE49-F238E27FC236}">
                  <a16:creationId xmlns:a16="http://schemas.microsoft.com/office/drawing/2014/main" id="{FB948D20-53FF-2368-6764-A5C897CA0093}"/>
                </a:ext>
              </a:extLst>
            </p:cNvPr>
            <p:cNvSpPr/>
            <p:nvPr/>
          </p:nvSpPr>
          <p:spPr>
            <a:xfrm>
              <a:off x="8183689" y="3695672"/>
              <a:ext cx="533934" cy="1000417"/>
            </a:xfrm>
            <a:custGeom>
              <a:avLst/>
              <a:gdLst/>
              <a:ahLst/>
              <a:cxnLst/>
              <a:rect l="l" t="t" r="r" b="b"/>
              <a:pathLst>
                <a:path w="2541" h="4761" extrusionOk="0">
                  <a:moveTo>
                    <a:pt x="2540" y="1"/>
                  </a:moveTo>
                  <a:lnTo>
                    <a:pt x="1270" y="104"/>
                  </a:lnTo>
                  <a:cubicBezTo>
                    <a:pt x="1270" y="104"/>
                    <a:pt x="0" y="1916"/>
                    <a:pt x="40" y="2565"/>
                  </a:cubicBezTo>
                  <a:cubicBezTo>
                    <a:pt x="52" y="2894"/>
                    <a:pt x="256" y="4761"/>
                    <a:pt x="256" y="4761"/>
                  </a:cubicBezTo>
                  <a:lnTo>
                    <a:pt x="926" y="4721"/>
                  </a:lnTo>
                  <a:cubicBezTo>
                    <a:pt x="926" y="4721"/>
                    <a:pt x="1346" y="3211"/>
                    <a:pt x="1017" y="2501"/>
                  </a:cubicBezTo>
                  <a:cubicBezTo>
                    <a:pt x="1663" y="1993"/>
                    <a:pt x="2144" y="1119"/>
                    <a:pt x="2540" y="1"/>
                  </a:cubicBezTo>
                  <a:close/>
                </a:path>
              </a:pathLst>
            </a:custGeom>
            <a:solidFill>
              <a:srgbClr val="561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1400;p63">
              <a:extLst>
                <a:ext uri="{FF2B5EF4-FFF2-40B4-BE49-F238E27FC236}">
                  <a16:creationId xmlns:a16="http://schemas.microsoft.com/office/drawing/2014/main" id="{29D93916-828D-2318-1A2B-34660F8F82DD}"/>
                </a:ext>
              </a:extLst>
            </p:cNvPr>
            <p:cNvSpPr/>
            <p:nvPr/>
          </p:nvSpPr>
          <p:spPr>
            <a:xfrm>
              <a:off x="8343596" y="3295801"/>
              <a:ext cx="368143" cy="432232"/>
            </a:xfrm>
            <a:custGeom>
              <a:avLst/>
              <a:gdLst/>
              <a:ahLst/>
              <a:cxnLst/>
              <a:rect l="l" t="t" r="r" b="b"/>
              <a:pathLst>
                <a:path w="1752" h="2057" extrusionOk="0">
                  <a:moveTo>
                    <a:pt x="900" y="1"/>
                  </a:moveTo>
                  <a:cubicBezTo>
                    <a:pt x="868" y="1"/>
                    <a:pt x="835" y="5"/>
                    <a:pt x="802" y="13"/>
                  </a:cubicBezTo>
                  <a:cubicBezTo>
                    <a:pt x="1" y="204"/>
                    <a:pt x="497" y="2056"/>
                    <a:pt x="497" y="2056"/>
                  </a:cubicBezTo>
                  <a:lnTo>
                    <a:pt x="1752" y="1956"/>
                  </a:lnTo>
                  <a:cubicBezTo>
                    <a:pt x="1752" y="1956"/>
                    <a:pt x="1612" y="1"/>
                    <a:pt x="900" y="1"/>
                  </a:cubicBezTo>
                  <a:close/>
                </a:path>
              </a:pathLst>
            </a:custGeom>
            <a:solidFill>
              <a:srgbClr val="9A18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401;p63">
              <a:extLst>
                <a:ext uri="{FF2B5EF4-FFF2-40B4-BE49-F238E27FC236}">
                  <a16:creationId xmlns:a16="http://schemas.microsoft.com/office/drawing/2014/main" id="{AB2446CF-258B-C985-446F-3636FC510CE1}"/>
                </a:ext>
              </a:extLst>
            </p:cNvPr>
            <p:cNvSpPr/>
            <p:nvPr/>
          </p:nvSpPr>
          <p:spPr>
            <a:xfrm>
              <a:off x="8386461" y="3095340"/>
              <a:ext cx="205715" cy="163479"/>
            </a:xfrm>
            <a:custGeom>
              <a:avLst/>
              <a:gdLst/>
              <a:ahLst/>
              <a:cxnLst/>
              <a:rect l="l" t="t" r="r" b="b"/>
              <a:pathLst>
                <a:path w="979" h="778" extrusionOk="0">
                  <a:moveTo>
                    <a:pt x="469" y="1"/>
                  </a:moveTo>
                  <a:cubicBezTo>
                    <a:pt x="433" y="1"/>
                    <a:pt x="388" y="9"/>
                    <a:pt x="330" y="29"/>
                  </a:cubicBezTo>
                  <a:cubicBezTo>
                    <a:pt x="1" y="144"/>
                    <a:pt x="217" y="473"/>
                    <a:pt x="217" y="473"/>
                  </a:cubicBezTo>
                  <a:lnTo>
                    <a:pt x="710" y="778"/>
                  </a:lnTo>
                  <a:cubicBezTo>
                    <a:pt x="710" y="778"/>
                    <a:pt x="978" y="409"/>
                    <a:pt x="875" y="245"/>
                  </a:cubicBezTo>
                  <a:cubicBezTo>
                    <a:pt x="832" y="178"/>
                    <a:pt x="764" y="160"/>
                    <a:pt x="705" y="160"/>
                  </a:cubicBezTo>
                  <a:cubicBezTo>
                    <a:pt x="640" y="160"/>
                    <a:pt x="585" y="181"/>
                    <a:pt x="585" y="181"/>
                  </a:cubicBezTo>
                  <a:cubicBezTo>
                    <a:pt x="585" y="181"/>
                    <a:pt x="637" y="1"/>
                    <a:pt x="469" y="1"/>
                  </a:cubicBezTo>
                  <a:close/>
                </a:path>
              </a:pathLst>
            </a:custGeom>
            <a:solidFill>
              <a:srgbClr val="561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1402;p63">
              <a:extLst>
                <a:ext uri="{FF2B5EF4-FFF2-40B4-BE49-F238E27FC236}">
                  <a16:creationId xmlns:a16="http://schemas.microsoft.com/office/drawing/2014/main" id="{5C798DA2-8F55-712C-80D3-1A7525E5D364}"/>
                </a:ext>
              </a:extLst>
            </p:cNvPr>
            <p:cNvSpPr/>
            <p:nvPr/>
          </p:nvSpPr>
          <p:spPr>
            <a:xfrm>
              <a:off x="8429327" y="3160690"/>
              <a:ext cx="133431" cy="127127"/>
            </a:xfrm>
            <a:custGeom>
              <a:avLst/>
              <a:gdLst/>
              <a:ahLst/>
              <a:cxnLst/>
              <a:rect l="l" t="t" r="r" b="b"/>
              <a:pathLst>
                <a:path w="635" h="605" extrusionOk="0">
                  <a:moveTo>
                    <a:pt x="291" y="1"/>
                  </a:moveTo>
                  <a:cubicBezTo>
                    <a:pt x="148" y="1"/>
                    <a:pt x="13" y="55"/>
                    <a:pt x="13" y="162"/>
                  </a:cubicBezTo>
                  <a:cubicBezTo>
                    <a:pt x="13" y="302"/>
                    <a:pt x="1" y="503"/>
                    <a:pt x="77" y="579"/>
                  </a:cubicBezTo>
                  <a:cubicBezTo>
                    <a:pt x="99" y="598"/>
                    <a:pt x="143" y="605"/>
                    <a:pt x="189" y="605"/>
                  </a:cubicBezTo>
                  <a:cubicBezTo>
                    <a:pt x="243" y="605"/>
                    <a:pt x="301" y="594"/>
                    <a:pt x="330" y="579"/>
                  </a:cubicBezTo>
                  <a:cubicBezTo>
                    <a:pt x="470" y="519"/>
                    <a:pt x="634" y="378"/>
                    <a:pt x="582" y="302"/>
                  </a:cubicBezTo>
                  <a:cubicBezTo>
                    <a:pt x="561" y="259"/>
                    <a:pt x="542" y="246"/>
                    <a:pt x="527" y="246"/>
                  </a:cubicBezTo>
                  <a:cubicBezTo>
                    <a:pt x="507" y="246"/>
                    <a:pt x="493" y="268"/>
                    <a:pt x="486" y="268"/>
                  </a:cubicBezTo>
                  <a:cubicBezTo>
                    <a:pt x="483" y="268"/>
                    <a:pt x="482" y="264"/>
                    <a:pt x="482" y="251"/>
                  </a:cubicBezTo>
                  <a:cubicBezTo>
                    <a:pt x="482" y="187"/>
                    <a:pt x="558" y="74"/>
                    <a:pt x="506" y="47"/>
                  </a:cubicBezTo>
                  <a:cubicBezTo>
                    <a:pt x="445" y="16"/>
                    <a:pt x="367" y="1"/>
                    <a:pt x="291" y="1"/>
                  </a:cubicBezTo>
                  <a:close/>
                </a:path>
              </a:pathLst>
            </a:custGeom>
            <a:solidFill>
              <a:srgbClr val="ED6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1403;p63">
              <a:extLst>
                <a:ext uri="{FF2B5EF4-FFF2-40B4-BE49-F238E27FC236}">
                  <a16:creationId xmlns:a16="http://schemas.microsoft.com/office/drawing/2014/main" id="{5A4BB7DD-188F-464C-C70F-6C9B6F421530}"/>
                </a:ext>
              </a:extLst>
            </p:cNvPr>
            <p:cNvSpPr/>
            <p:nvPr/>
          </p:nvSpPr>
          <p:spPr>
            <a:xfrm>
              <a:off x="8447819" y="3695672"/>
              <a:ext cx="306786" cy="1048536"/>
            </a:xfrm>
            <a:custGeom>
              <a:avLst/>
              <a:gdLst/>
              <a:ahLst/>
              <a:cxnLst/>
              <a:rect l="l" t="t" r="r" b="b"/>
              <a:pathLst>
                <a:path w="1460" h="4990" extrusionOk="0">
                  <a:moveTo>
                    <a:pt x="1283" y="1"/>
                  </a:moveTo>
                  <a:lnTo>
                    <a:pt x="1" y="117"/>
                  </a:lnTo>
                  <a:lnTo>
                    <a:pt x="470" y="4989"/>
                  </a:lnTo>
                  <a:lnTo>
                    <a:pt x="1091" y="4950"/>
                  </a:lnTo>
                  <a:cubicBezTo>
                    <a:pt x="1091" y="4950"/>
                    <a:pt x="1384" y="4076"/>
                    <a:pt x="1384" y="3619"/>
                  </a:cubicBezTo>
                  <a:cubicBezTo>
                    <a:pt x="1384" y="3150"/>
                    <a:pt x="1307" y="2845"/>
                    <a:pt x="1307" y="2845"/>
                  </a:cubicBezTo>
                  <a:lnTo>
                    <a:pt x="1207" y="2437"/>
                  </a:lnTo>
                  <a:cubicBezTo>
                    <a:pt x="1207" y="2437"/>
                    <a:pt x="1307" y="1916"/>
                    <a:pt x="1384" y="1182"/>
                  </a:cubicBezTo>
                  <a:cubicBezTo>
                    <a:pt x="1460" y="433"/>
                    <a:pt x="1283" y="1"/>
                    <a:pt x="1283" y="1"/>
                  </a:cubicBezTo>
                  <a:close/>
                </a:path>
              </a:pathLst>
            </a:custGeom>
            <a:solidFill>
              <a:srgbClr val="561A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1404;p63">
              <a:extLst>
                <a:ext uri="{FF2B5EF4-FFF2-40B4-BE49-F238E27FC236}">
                  <a16:creationId xmlns:a16="http://schemas.microsoft.com/office/drawing/2014/main" id="{8D11C89A-CD49-BE19-7B90-53917268BBCC}"/>
                </a:ext>
              </a:extLst>
            </p:cNvPr>
            <p:cNvSpPr/>
            <p:nvPr/>
          </p:nvSpPr>
          <p:spPr>
            <a:xfrm>
              <a:off x="8442145" y="4754290"/>
              <a:ext cx="229879" cy="88464"/>
            </a:xfrm>
            <a:custGeom>
              <a:avLst/>
              <a:gdLst/>
              <a:ahLst/>
              <a:cxnLst/>
              <a:rect l="l" t="t" r="r" b="b"/>
              <a:pathLst>
                <a:path w="1094" h="421" extrusionOk="0">
                  <a:moveTo>
                    <a:pt x="1018" y="0"/>
                  </a:moveTo>
                  <a:lnTo>
                    <a:pt x="52" y="152"/>
                  </a:lnTo>
                  <a:lnTo>
                    <a:pt x="1" y="369"/>
                  </a:lnTo>
                  <a:lnTo>
                    <a:pt x="610" y="420"/>
                  </a:lnTo>
                  <a:lnTo>
                    <a:pt x="762" y="356"/>
                  </a:lnTo>
                  <a:lnTo>
                    <a:pt x="853" y="420"/>
                  </a:lnTo>
                  <a:lnTo>
                    <a:pt x="1094" y="369"/>
                  </a:lnTo>
                  <a:cubicBezTo>
                    <a:pt x="1094" y="369"/>
                    <a:pt x="1066" y="91"/>
                    <a:pt x="1018" y="0"/>
                  </a:cubicBezTo>
                  <a:close/>
                </a:path>
              </a:pathLst>
            </a:custGeom>
            <a:solidFill>
              <a:srgbClr val="E271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1405;p63">
              <a:extLst>
                <a:ext uri="{FF2B5EF4-FFF2-40B4-BE49-F238E27FC236}">
                  <a16:creationId xmlns:a16="http://schemas.microsoft.com/office/drawing/2014/main" id="{87717F84-D8F7-EDA2-D870-76CCA1ECF888}"/>
                </a:ext>
              </a:extLst>
            </p:cNvPr>
            <p:cNvSpPr/>
            <p:nvPr/>
          </p:nvSpPr>
          <p:spPr>
            <a:xfrm>
              <a:off x="8162466" y="4714576"/>
              <a:ext cx="229249" cy="87833"/>
            </a:xfrm>
            <a:custGeom>
              <a:avLst/>
              <a:gdLst/>
              <a:ahLst/>
              <a:cxnLst/>
              <a:rect l="l" t="t" r="r" b="b"/>
              <a:pathLst>
                <a:path w="1091" h="418" extrusionOk="0">
                  <a:moveTo>
                    <a:pt x="1015" y="0"/>
                  </a:moveTo>
                  <a:lnTo>
                    <a:pt x="52" y="152"/>
                  </a:lnTo>
                  <a:lnTo>
                    <a:pt x="1" y="369"/>
                  </a:lnTo>
                  <a:lnTo>
                    <a:pt x="610" y="417"/>
                  </a:lnTo>
                  <a:lnTo>
                    <a:pt x="762" y="357"/>
                  </a:lnTo>
                  <a:lnTo>
                    <a:pt x="850" y="417"/>
                  </a:lnTo>
                  <a:lnTo>
                    <a:pt x="1091" y="369"/>
                  </a:lnTo>
                  <a:cubicBezTo>
                    <a:pt x="1091" y="369"/>
                    <a:pt x="1067" y="89"/>
                    <a:pt x="1015" y="0"/>
                  </a:cubicBezTo>
                  <a:close/>
                </a:path>
              </a:pathLst>
            </a:custGeom>
            <a:solidFill>
              <a:srgbClr val="E2712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1406;p63">
              <a:extLst>
                <a:ext uri="{FF2B5EF4-FFF2-40B4-BE49-F238E27FC236}">
                  <a16:creationId xmlns:a16="http://schemas.microsoft.com/office/drawing/2014/main" id="{69B57CCE-FE4D-D439-85A8-41DC6142C285}"/>
                </a:ext>
              </a:extLst>
            </p:cNvPr>
            <p:cNvSpPr/>
            <p:nvPr/>
          </p:nvSpPr>
          <p:spPr>
            <a:xfrm>
              <a:off x="8177175" y="3359680"/>
              <a:ext cx="453455" cy="406807"/>
            </a:xfrm>
            <a:custGeom>
              <a:avLst/>
              <a:gdLst/>
              <a:ahLst/>
              <a:cxnLst/>
              <a:rect l="l" t="t" r="r" b="b"/>
              <a:pathLst>
                <a:path w="2158" h="1936" extrusionOk="0">
                  <a:moveTo>
                    <a:pt x="1640" y="0"/>
                  </a:moveTo>
                  <a:cubicBezTo>
                    <a:pt x="1626" y="0"/>
                    <a:pt x="1618" y="1"/>
                    <a:pt x="1618" y="1"/>
                  </a:cubicBezTo>
                  <a:cubicBezTo>
                    <a:pt x="1615" y="1"/>
                    <a:pt x="1613" y="0"/>
                    <a:pt x="1611" y="0"/>
                  </a:cubicBezTo>
                  <a:cubicBezTo>
                    <a:pt x="1447" y="0"/>
                    <a:pt x="1245" y="805"/>
                    <a:pt x="957" y="1030"/>
                  </a:cubicBezTo>
                  <a:cubicBezTo>
                    <a:pt x="680" y="1247"/>
                    <a:pt x="336" y="1588"/>
                    <a:pt x="336" y="1588"/>
                  </a:cubicBezTo>
                  <a:cubicBezTo>
                    <a:pt x="336" y="1588"/>
                    <a:pt x="316" y="1585"/>
                    <a:pt x="286" y="1585"/>
                  </a:cubicBezTo>
                  <a:cubicBezTo>
                    <a:pt x="224" y="1585"/>
                    <a:pt x="122" y="1596"/>
                    <a:pt x="71" y="1664"/>
                  </a:cubicBezTo>
                  <a:cubicBezTo>
                    <a:pt x="0" y="1745"/>
                    <a:pt x="125" y="1936"/>
                    <a:pt x="204" y="1936"/>
                  </a:cubicBezTo>
                  <a:cubicBezTo>
                    <a:pt x="211" y="1936"/>
                    <a:pt x="217" y="1935"/>
                    <a:pt x="223" y="1932"/>
                  </a:cubicBezTo>
                  <a:cubicBezTo>
                    <a:pt x="299" y="1904"/>
                    <a:pt x="348" y="1752"/>
                    <a:pt x="348" y="1752"/>
                  </a:cubicBezTo>
                  <a:cubicBezTo>
                    <a:pt x="348" y="1752"/>
                    <a:pt x="1161" y="1676"/>
                    <a:pt x="1630" y="915"/>
                  </a:cubicBezTo>
                  <a:cubicBezTo>
                    <a:pt x="2158" y="50"/>
                    <a:pt x="1743" y="0"/>
                    <a:pt x="1640" y="0"/>
                  </a:cubicBezTo>
                  <a:close/>
                </a:path>
              </a:pathLst>
            </a:custGeom>
            <a:solidFill>
              <a:srgbClr val="ED696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1407;p63">
              <a:extLst>
                <a:ext uri="{FF2B5EF4-FFF2-40B4-BE49-F238E27FC236}">
                  <a16:creationId xmlns:a16="http://schemas.microsoft.com/office/drawing/2014/main" id="{843ED649-16EF-EF3C-AA70-684C79436EB6}"/>
                </a:ext>
              </a:extLst>
            </p:cNvPr>
            <p:cNvSpPr/>
            <p:nvPr/>
          </p:nvSpPr>
          <p:spPr>
            <a:xfrm>
              <a:off x="8287912" y="3357789"/>
              <a:ext cx="343138" cy="356796"/>
            </a:xfrm>
            <a:custGeom>
              <a:avLst/>
              <a:gdLst/>
              <a:ahLst/>
              <a:cxnLst/>
              <a:rect l="l" t="t" r="r" b="b"/>
              <a:pathLst>
                <a:path w="1633" h="1698" extrusionOk="0">
                  <a:moveTo>
                    <a:pt x="1175" y="0"/>
                  </a:moveTo>
                  <a:cubicBezTo>
                    <a:pt x="1149" y="0"/>
                    <a:pt x="1121" y="3"/>
                    <a:pt x="1091" y="10"/>
                  </a:cubicBezTo>
                  <a:cubicBezTo>
                    <a:pt x="811" y="62"/>
                    <a:pt x="622" y="442"/>
                    <a:pt x="418" y="747"/>
                  </a:cubicBezTo>
                  <a:cubicBezTo>
                    <a:pt x="217" y="1064"/>
                    <a:pt x="1" y="1393"/>
                    <a:pt x="1" y="1393"/>
                  </a:cubicBezTo>
                  <a:lnTo>
                    <a:pt x="217" y="1697"/>
                  </a:lnTo>
                  <a:cubicBezTo>
                    <a:pt x="217" y="1697"/>
                    <a:pt x="914" y="1469"/>
                    <a:pt x="1143" y="1228"/>
                  </a:cubicBezTo>
                  <a:cubicBezTo>
                    <a:pt x="1359" y="1000"/>
                    <a:pt x="1632" y="0"/>
                    <a:pt x="1175" y="0"/>
                  </a:cubicBezTo>
                  <a:close/>
                </a:path>
              </a:pathLst>
            </a:custGeom>
            <a:solidFill>
              <a:srgbClr val="9A182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400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481</TotalTime>
  <Words>591</Words>
  <Application>Microsoft Office PowerPoint</Application>
  <PresentationFormat>On-screen Show (16:9)</PresentationFormat>
  <Paragraphs>69</Paragraphs>
  <Slides>13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Lato</vt:lpstr>
      <vt:lpstr>Wingdings</vt:lpstr>
      <vt:lpstr>Arial</vt:lpstr>
      <vt:lpstr>Raleway</vt:lpstr>
      <vt:lpstr>Streamline</vt:lpstr>
      <vt:lpstr>PetRadar</vt:lpstr>
      <vt:lpstr>Summary</vt:lpstr>
      <vt:lpstr>Jira Issue tracker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Milestones Provided By Client: </vt:lpstr>
      <vt:lpstr>Given And Implemented Features</vt:lpstr>
      <vt:lpstr>Features Implemented after Mid-term </vt:lpstr>
      <vt:lpstr>Learnings From the Project</vt:lpstr>
      <vt:lpstr>   THANK YOU  Group1:  Jeet Mehta(B00945900) Sankeerth Rani(B00932027) Dhruvin Dankhara(B00926164) Parshva Shah(B00928689) Lokeshwar Tabjula(B00936909)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PetRadar</dc:title>
  <dc:creator>Sankeerth Sharma</dc:creator>
  <cp:lastModifiedBy>Sankeerth Rani</cp:lastModifiedBy>
  <cp:revision>9</cp:revision>
  <dcterms:modified xsi:type="dcterms:W3CDTF">2023-04-10T01:59:23Z</dcterms:modified>
</cp:coreProperties>
</file>